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256" r:id="rId2"/>
    <p:sldId id="353" r:id="rId3"/>
    <p:sldId id="506" r:id="rId4"/>
    <p:sldId id="507" r:id="rId5"/>
    <p:sldId id="508" r:id="rId6"/>
    <p:sldId id="509" r:id="rId7"/>
    <p:sldId id="510" r:id="rId8"/>
    <p:sldId id="517" r:id="rId9"/>
    <p:sldId id="354" r:id="rId10"/>
    <p:sldId id="496" r:id="rId11"/>
    <p:sldId id="493" r:id="rId12"/>
    <p:sldId id="494" r:id="rId13"/>
    <p:sldId id="495" r:id="rId14"/>
    <p:sldId id="497" r:id="rId15"/>
    <p:sldId id="499" r:id="rId16"/>
    <p:sldId id="513" r:id="rId17"/>
    <p:sldId id="514" r:id="rId18"/>
    <p:sldId id="498" r:id="rId19"/>
    <p:sldId id="512" r:id="rId20"/>
    <p:sldId id="515" r:id="rId21"/>
    <p:sldId id="516" r:id="rId22"/>
    <p:sldId id="519" r:id="rId23"/>
    <p:sldId id="521" r:id="rId24"/>
    <p:sldId id="523" r:id="rId25"/>
    <p:sldId id="522" r:id="rId26"/>
    <p:sldId id="524" r:id="rId27"/>
    <p:sldId id="525" r:id="rId28"/>
    <p:sldId id="526" r:id="rId29"/>
    <p:sldId id="527" r:id="rId30"/>
    <p:sldId id="520" r:id="rId31"/>
    <p:sldId id="529" r:id="rId32"/>
    <p:sldId id="528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356DE6"/>
    <a:srgbClr val="1288B7"/>
    <a:srgbClr val="38A6E2"/>
    <a:srgbClr val="5197D7"/>
    <a:srgbClr val="002060"/>
    <a:srgbClr val="D2D2D2"/>
    <a:srgbClr val="888888"/>
    <a:srgbClr val="FFFDFF"/>
    <a:srgbClr val="FF95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070" autoAdjust="0"/>
  </p:normalViewPr>
  <p:slideViewPr>
    <p:cSldViewPr snapToGrid="0">
      <p:cViewPr varScale="1">
        <p:scale>
          <a:sx n="105" d="100"/>
          <a:sy n="105" d="100"/>
        </p:scale>
        <p:origin x="69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20BE9F4-32E5-468B-A8D3-FEFBFEEF5AB7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B159A3F-A6A3-4B74-ABF0-FE9734DAA19E}">
      <dgm:prSet phldrT="[Text]"/>
      <dgm:spPr/>
      <dgm:t>
        <a:bodyPr/>
        <a:lstStyle/>
        <a:p>
          <a:r>
            <a:rPr lang="en-US" dirty="0" smtClean="0">
              <a:latin typeface="Candara" panose="020E0502030303020204" pitchFamily="34" charset="0"/>
            </a:rPr>
            <a:t>Containers could </a:t>
          </a:r>
          <a:r>
            <a:rPr lang="en-US" b="0" dirty="0" smtClean="0">
              <a:latin typeface="Candara" panose="020E0502030303020204" pitchFamily="34" charset="0"/>
            </a:rPr>
            <a:t>communicate</a:t>
          </a:r>
          <a:r>
            <a:rPr lang="en-US" b="1" dirty="0" smtClean="0">
              <a:latin typeface="Candara" panose="020E0502030303020204" pitchFamily="34" charset="0"/>
            </a:rPr>
            <a:t> </a:t>
          </a:r>
          <a:r>
            <a:rPr lang="en-US" dirty="0" smtClean="0">
              <a:latin typeface="Candara" panose="020E0502030303020204" pitchFamily="34" charset="0"/>
            </a:rPr>
            <a:t>with each other</a:t>
          </a:r>
          <a:endParaRPr lang="en-US" dirty="0">
            <a:latin typeface="Candara" panose="020E0502030303020204" pitchFamily="34" charset="0"/>
          </a:endParaRPr>
        </a:p>
      </dgm:t>
    </dgm:pt>
    <dgm:pt modelId="{882F00B5-D986-4CDE-985B-5DAA43DD444F}" type="parTrans" cxnId="{53400E30-C066-4FF8-84E5-305ED158126D}">
      <dgm:prSet/>
      <dgm:spPr/>
      <dgm:t>
        <a:bodyPr/>
        <a:lstStyle/>
        <a:p>
          <a:endParaRPr lang="en-US">
            <a:latin typeface="Candara" panose="020E0502030303020204" pitchFamily="34" charset="0"/>
          </a:endParaRPr>
        </a:p>
      </dgm:t>
    </dgm:pt>
    <dgm:pt modelId="{5403180B-589E-490F-9D76-C2722B07198A}" type="sibTrans" cxnId="{53400E30-C066-4FF8-84E5-305ED158126D}">
      <dgm:prSet/>
      <dgm:spPr/>
      <dgm:t>
        <a:bodyPr/>
        <a:lstStyle/>
        <a:p>
          <a:endParaRPr lang="en-US">
            <a:latin typeface="Candara" panose="020E0502030303020204" pitchFamily="34" charset="0"/>
          </a:endParaRPr>
        </a:p>
      </dgm:t>
    </dgm:pt>
    <dgm:pt modelId="{C22FB78A-EF27-4F03-99D8-47577A6C24AB}">
      <dgm:prSet phldrT="[Text]"/>
      <dgm:spPr/>
      <dgm:t>
        <a:bodyPr/>
        <a:lstStyle/>
        <a:p>
          <a:r>
            <a:rPr lang="en-US" smtClean="0">
              <a:latin typeface="Candara" panose="020E0502030303020204" pitchFamily="34" charset="0"/>
            </a:rPr>
            <a:t>Containers had to be deployed appropriately</a:t>
          </a:r>
          <a:endParaRPr lang="en-US" dirty="0">
            <a:latin typeface="Candara" panose="020E0502030303020204" pitchFamily="34" charset="0"/>
          </a:endParaRPr>
        </a:p>
      </dgm:t>
    </dgm:pt>
    <dgm:pt modelId="{A34BBF75-51F9-4097-8E19-6F24064AD5E8}" type="parTrans" cxnId="{3F955338-ABF3-4810-A8B8-6F7CB7625CBC}">
      <dgm:prSet/>
      <dgm:spPr/>
      <dgm:t>
        <a:bodyPr/>
        <a:lstStyle/>
        <a:p>
          <a:endParaRPr lang="en-US">
            <a:latin typeface="Candara" panose="020E0502030303020204" pitchFamily="34" charset="0"/>
          </a:endParaRPr>
        </a:p>
      </dgm:t>
    </dgm:pt>
    <dgm:pt modelId="{5BCCFBC2-A27B-4A81-9612-602F7DDE480E}" type="sibTrans" cxnId="{3F955338-ABF3-4810-A8B8-6F7CB7625CBC}">
      <dgm:prSet/>
      <dgm:spPr/>
      <dgm:t>
        <a:bodyPr/>
        <a:lstStyle/>
        <a:p>
          <a:endParaRPr lang="en-US">
            <a:latin typeface="Candara" panose="020E0502030303020204" pitchFamily="34" charset="0"/>
          </a:endParaRPr>
        </a:p>
      </dgm:t>
    </dgm:pt>
    <dgm:pt modelId="{989D9296-C374-4CC2-9157-81FE15F59D36}">
      <dgm:prSet/>
      <dgm:spPr/>
      <dgm:t>
        <a:bodyPr/>
        <a:lstStyle/>
        <a:p>
          <a:r>
            <a:rPr lang="en-US" dirty="0" smtClean="0">
              <a:latin typeface="Candara" panose="020E0502030303020204" pitchFamily="34" charset="0"/>
            </a:rPr>
            <a:t>Containers had to be managed carefully</a:t>
          </a:r>
          <a:endParaRPr lang="en-US" dirty="0">
            <a:latin typeface="Candara" panose="020E0502030303020204" pitchFamily="34" charset="0"/>
          </a:endParaRPr>
        </a:p>
      </dgm:t>
    </dgm:pt>
    <dgm:pt modelId="{59C79D8C-84FF-4868-8166-0DC6ACA8D0D9}" type="parTrans" cxnId="{992B6105-F852-4444-97D5-C69F4B0F8783}">
      <dgm:prSet/>
      <dgm:spPr/>
      <dgm:t>
        <a:bodyPr/>
        <a:lstStyle/>
        <a:p>
          <a:endParaRPr lang="en-US"/>
        </a:p>
      </dgm:t>
    </dgm:pt>
    <dgm:pt modelId="{2541ECB3-AEDA-46CD-9E3C-C2985D5EEE93}" type="sibTrans" cxnId="{992B6105-F852-4444-97D5-C69F4B0F8783}">
      <dgm:prSet/>
      <dgm:spPr/>
      <dgm:t>
        <a:bodyPr/>
        <a:lstStyle/>
        <a:p>
          <a:endParaRPr lang="en-US"/>
        </a:p>
      </dgm:t>
    </dgm:pt>
    <dgm:pt modelId="{E8CC940E-503B-442D-9D8C-1834642EEF01}">
      <dgm:prSet/>
      <dgm:spPr/>
      <dgm:t>
        <a:bodyPr/>
        <a:lstStyle/>
        <a:p>
          <a:r>
            <a:rPr lang="en-US" dirty="0" smtClean="0">
              <a:latin typeface="Candara" panose="020E0502030303020204" pitchFamily="34" charset="0"/>
            </a:rPr>
            <a:t>Auto scaling was not possible</a:t>
          </a:r>
          <a:endParaRPr lang="en-US" dirty="0">
            <a:latin typeface="Candara" panose="020E0502030303020204" pitchFamily="34" charset="0"/>
          </a:endParaRPr>
        </a:p>
      </dgm:t>
    </dgm:pt>
    <dgm:pt modelId="{03C3BE37-0022-4A42-A7F1-F27208A5786E}" type="parTrans" cxnId="{AB1B2689-EE54-42EB-B6C2-3DA91ED64D9F}">
      <dgm:prSet/>
      <dgm:spPr/>
      <dgm:t>
        <a:bodyPr/>
        <a:lstStyle/>
        <a:p>
          <a:endParaRPr lang="en-US"/>
        </a:p>
      </dgm:t>
    </dgm:pt>
    <dgm:pt modelId="{1016FD89-D45B-44B9-B3DD-55721D57BED7}" type="sibTrans" cxnId="{AB1B2689-EE54-42EB-B6C2-3DA91ED64D9F}">
      <dgm:prSet/>
      <dgm:spPr/>
      <dgm:t>
        <a:bodyPr/>
        <a:lstStyle/>
        <a:p>
          <a:endParaRPr lang="en-US"/>
        </a:p>
      </dgm:t>
    </dgm:pt>
    <dgm:pt modelId="{AEBFA465-55A8-405C-8C87-799A8A9BF2F1}">
      <dgm:prSet/>
      <dgm:spPr/>
      <dgm:t>
        <a:bodyPr/>
        <a:lstStyle/>
        <a:p>
          <a:r>
            <a:rPr lang="en-US" dirty="0" smtClean="0">
              <a:latin typeface="Candara" panose="020E0502030303020204" pitchFamily="34" charset="0"/>
            </a:rPr>
            <a:t>Distributing traffic was still challenging</a:t>
          </a:r>
          <a:endParaRPr lang="en-US" dirty="0">
            <a:latin typeface="Candara" panose="020E0502030303020204" pitchFamily="34" charset="0"/>
          </a:endParaRPr>
        </a:p>
      </dgm:t>
    </dgm:pt>
    <dgm:pt modelId="{A47C5F25-1375-410D-B920-DF3D7AA76B16}" type="parTrans" cxnId="{F672DF47-E7DD-4326-8A63-BCA1C32855FD}">
      <dgm:prSet/>
      <dgm:spPr/>
      <dgm:t>
        <a:bodyPr/>
        <a:lstStyle/>
        <a:p>
          <a:endParaRPr lang="en-US"/>
        </a:p>
      </dgm:t>
    </dgm:pt>
    <dgm:pt modelId="{D55726EA-2296-44E0-8067-4F2844E40B62}" type="sibTrans" cxnId="{F672DF47-E7DD-4326-8A63-BCA1C32855FD}">
      <dgm:prSet/>
      <dgm:spPr/>
      <dgm:t>
        <a:bodyPr/>
        <a:lstStyle/>
        <a:p>
          <a:endParaRPr lang="en-US"/>
        </a:p>
      </dgm:t>
    </dgm:pt>
    <dgm:pt modelId="{A48D3D53-6D62-4810-AF30-A4CD14186272}" type="pres">
      <dgm:prSet presAssocID="{220BE9F4-32E5-468B-A8D3-FEFBFEEF5AB7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CB067A06-2946-403F-9203-696BC59AEBDF}" type="pres">
      <dgm:prSet presAssocID="{220BE9F4-32E5-468B-A8D3-FEFBFEEF5AB7}" presName="Name1" presStyleCnt="0"/>
      <dgm:spPr/>
    </dgm:pt>
    <dgm:pt modelId="{2C25404A-8206-4530-B22E-ED682B70E9FB}" type="pres">
      <dgm:prSet presAssocID="{220BE9F4-32E5-468B-A8D3-FEFBFEEF5AB7}" presName="cycle" presStyleCnt="0"/>
      <dgm:spPr/>
    </dgm:pt>
    <dgm:pt modelId="{EA316772-7E55-4D7F-82D7-1A82F1F6D51F}" type="pres">
      <dgm:prSet presAssocID="{220BE9F4-32E5-468B-A8D3-FEFBFEEF5AB7}" presName="srcNode" presStyleLbl="node1" presStyleIdx="0" presStyleCnt="5"/>
      <dgm:spPr/>
    </dgm:pt>
    <dgm:pt modelId="{E5ACF66A-D2FC-4BF1-97D7-33129FB24DD1}" type="pres">
      <dgm:prSet presAssocID="{220BE9F4-32E5-468B-A8D3-FEFBFEEF5AB7}" presName="conn" presStyleLbl="parChTrans1D2" presStyleIdx="0" presStyleCnt="1"/>
      <dgm:spPr/>
      <dgm:t>
        <a:bodyPr/>
        <a:lstStyle/>
        <a:p>
          <a:endParaRPr lang="en-US"/>
        </a:p>
      </dgm:t>
    </dgm:pt>
    <dgm:pt modelId="{E663F6A7-78E5-4AA1-A5C0-E0A1700C236F}" type="pres">
      <dgm:prSet presAssocID="{220BE9F4-32E5-468B-A8D3-FEFBFEEF5AB7}" presName="extraNode" presStyleLbl="node1" presStyleIdx="0" presStyleCnt="5"/>
      <dgm:spPr/>
    </dgm:pt>
    <dgm:pt modelId="{E5FDB11A-FD0E-4315-9AAF-5E9B7432D53E}" type="pres">
      <dgm:prSet presAssocID="{220BE9F4-32E5-468B-A8D3-FEFBFEEF5AB7}" presName="dstNode" presStyleLbl="node1" presStyleIdx="0" presStyleCnt="5"/>
      <dgm:spPr/>
    </dgm:pt>
    <dgm:pt modelId="{54D27394-C7AB-493C-B065-953A256ABCBF}" type="pres">
      <dgm:prSet presAssocID="{4B159A3F-A6A3-4B74-ABF0-FE9734DAA19E}" presName="text_1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50303F1-7993-4352-A6F7-77D6EBEACE01}" type="pres">
      <dgm:prSet presAssocID="{4B159A3F-A6A3-4B74-ABF0-FE9734DAA19E}" presName="accent_1" presStyleCnt="0"/>
      <dgm:spPr/>
    </dgm:pt>
    <dgm:pt modelId="{A6772566-A32C-4459-9C98-F10F999854B8}" type="pres">
      <dgm:prSet presAssocID="{4B159A3F-A6A3-4B74-ABF0-FE9734DAA19E}" presName="accentRepeatNode" presStyleLbl="solidFgAcc1" presStyleIdx="0" presStyleCnt="5"/>
      <dgm:spPr/>
    </dgm:pt>
    <dgm:pt modelId="{0E1BBC14-B8C0-48D7-9A60-1BB7D2DE1ACD}" type="pres">
      <dgm:prSet presAssocID="{C22FB78A-EF27-4F03-99D8-47577A6C24AB}" presName="text_2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D7D26C3-825B-4938-9947-48FA389E2497}" type="pres">
      <dgm:prSet presAssocID="{C22FB78A-EF27-4F03-99D8-47577A6C24AB}" presName="accent_2" presStyleCnt="0"/>
      <dgm:spPr/>
    </dgm:pt>
    <dgm:pt modelId="{52FD298A-333E-498A-BCDD-53FE6BA2C8D3}" type="pres">
      <dgm:prSet presAssocID="{C22FB78A-EF27-4F03-99D8-47577A6C24AB}" presName="accentRepeatNode" presStyleLbl="solidFgAcc1" presStyleIdx="1" presStyleCnt="5"/>
      <dgm:spPr/>
    </dgm:pt>
    <dgm:pt modelId="{B94433EE-53BB-404E-8975-B9D391078654}" type="pres">
      <dgm:prSet presAssocID="{989D9296-C374-4CC2-9157-81FE15F59D36}" presName="text_3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4CFF3BB-2AD2-4CD3-8B0C-A091FA10A1C1}" type="pres">
      <dgm:prSet presAssocID="{989D9296-C374-4CC2-9157-81FE15F59D36}" presName="accent_3" presStyleCnt="0"/>
      <dgm:spPr/>
    </dgm:pt>
    <dgm:pt modelId="{F6FADC5C-FE10-4041-AD25-1F6ADDAF9D83}" type="pres">
      <dgm:prSet presAssocID="{989D9296-C374-4CC2-9157-81FE15F59D36}" presName="accentRepeatNode" presStyleLbl="solidFgAcc1" presStyleIdx="2" presStyleCnt="5"/>
      <dgm:spPr/>
    </dgm:pt>
    <dgm:pt modelId="{93DF3BBF-63E6-4455-BD3F-E72CD299758C}" type="pres">
      <dgm:prSet presAssocID="{E8CC940E-503B-442D-9D8C-1834642EEF01}" presName="text_4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35E8C0C-4E79-4078-BEAC-0AFC037351ED}" type="pres">
      <dgm:prSet presAssocID="{E8CC940E-503B-442D-9D8C-1834642EEF01}" presName="accent_4" presStyleCnt="0"/>
      <dgm:spPr/>
    </dgm:pt>
    <dgm:pt modelId="{6399EB9B-B74C-489A-85B6-20CFF52FC9F0}" type="pres">
      <dgm:prSet presAssocID="{E8CC940E-503B-442D-9D8C-1834642EEF01}" presName="accentRepeatNode" presStyleLbl="solidFgAcc1" presStyleIdx="3" presStyleCnt="5"/>
      <dgm:spPr/>
    </dgm:pt>
    <dgm:pt modelId="{3CD08F72-1476-48F0-82DE-9213CA083416}" type="pres">
      <dgm:prSet presAssocID="{AEBFA465-55A8-405C-8C87-799A8A9BF2F1}" presName="text_5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67B802C-F233-49D3-B227-E9356B85488D}" type="pres">
      <dgm:prSet presAssocID="{AEBFA465-55A8-405C-8C87-799A8A9BF2F1}" presName="accent_5" presStyleCnt="0"/>
      <dgm:spPr/>
    </dgm:pt>
    <dgm:pt modelId="{FFF6BDC6-85E4-4BB5-9C6F-D38FF51B64F7}" type="pres">
      <dgm:prSet presAssocID="{AEBFA465-55A8-405C-8C87-799A8A9BF2F1}" presName="accentRepeatNode" presStyleLbl="solidFgAcc1" presStyleIdx="4" presStyleCnt="5"/>
      <dgm:spPr/>
    </dgm:pt>
  </dgm:ptLst>
  <dgm:cxnLst>
    <dgm:cxn modelId="{1EFC2E64-AF33-4AA6-9FDE-8D6D4D0366C8}" type="presOf" srcId="{C22FB78A-EF27-4F03-99D8-47577A6C24AB}" destId="{0E1BBC14-B8C0-48D7-9A60-1BB7D2DE1ACD}" srcOrd="0" destOrd="0" presId="urn:microsoft.com/office/officeart/2008/layout/VerticalCurvedList"/>
    <dgm:cxn modelId="{AD24455B-2539-4260-AE23-841F072D90A7}" type="presOf" srcId="{5403180B-589E-490F-9D76-C2722B07198A}" destId="{E5ACF66A-D2FC-4BF1-97D7-33129FB24DD1}" srcOrd="0" destOrd="0" presId="urn:microsoft.com/office/officeart/2008/layout/VerticalCurvedList"/>
    <dgm:cxn modelId="{AB1B2689-EE54-42EB-B6C2-3DA91ED64D9F}" srcId="{220BE9F4-32E5-468B-A8D3-FEFBFEEF5AB7}" destId="{E8CC940E-503B-442D-9D8C-1834642EEF01}" srcOrd="3" destOrd="0" parTransId="{03C3BE37-0022-4A42-A7F1-F27208A5786E}" sibTransId="{1016FD89-D45B-44B9-B3DD-55721D57BED7}"/>
    <dgm:cxn modelId="{F672DF47-E7DD-4326-8A63-BCA1C32855FD}" srcId="{220BE9F4-32E5-468B-A8D3-FEFBFEEF5AB7}" destId="{AEBFA465-55A8-405C-8C87-799A8A9BF2F1}" srcOrd="4" destOrd="0" parTransId="{A47C5F25-1375-410D-B920-DF3D7AA76B16}" sibTransId="{D55726EA-2296-44E0-8067-4F2844E40B62}"/>
    <dgm:cxn modelId="{992B6105-F852-4444-97D5-C69F4B0F8783}" srcId="{220BE9F4-32E5-468B-A8D3-FEFBFEEF5AB7}" destId="{989D9296-C374-4CC2-9157-81FE15F59D36}" srcOrd="2" destOrd="0" parTransId="{59C79D8C-84FF-4868-8166-0DC6ACA8D0D9}" sibTransId="{2541ECB3-AEDA-46CD-9E3C-C2985D5EEE93}"/>
    <dgm:cxn modelId="{3F955338-ABF3-4810-A8B8-6F7CB7625CBC}" srcId="{220BE9F4-32E5-468B-A8D3-FEFBFEEF5AB7}" destId="{C22FB78A-EF27-4F03-99D8-47577A6C24AB}" srcOrd="1" destOrd="0" parTransId="{A34BBF75-51F9-4097-8E19-6F24064AD5E8}" sibTransId="{5BCCFBC2-A27B-4A81-9612-602F7DDE480E}"/>
    <dgm:cxn modelId="{624621AE-05FB-4294-97A9-730BC89116DA}" type="presOf" srcId="{AEBFA465-55A8-405C-8C87-799A8A9BF2F1}" destId="{3CD08F72-1476-48F0-82DE-9213CA083416}" srcOrd="0" destOrd="0" presId="urn:microsoft.com/office/officeart/2008/layout/VerticalCurvedList"/>
    <dgm:cxn modelId="{D0D1BB23-1672-4062-9596-A345668CB3A8}" type="presOf" srcId="{E8CC940E-503B-442D-9D8C-1834642EEF01}" destId="{93DF3BBF-63E6-4455-BD3F-E72CD299758C}" srcOrd="0" destOrd="0" presId="urn:microsoft.com/office/officeart/2008/layout/VerticalCurvedList"/>
    <dgm:cxn modelId="{3D57769D-64B1-48C9-A669-02FA0D59AC75}" type="presOf" srcId="{220BE9F4-32E5-468B-A8D3-FEFBFEEF5AB7}" destId="{A48D3D53-6D62-4810-AF30-A4CD14186272}" srcOrd="0" destOrd="0" presId="urn:microsoft.com/office/officeart/2008/layout/VerticalCurvedList"/>
    <dgm:cxn modelId="{13FA1C16-1DCC-4616-80DA-249B7467DF5D}" type="presOf" srcId="{989D9296-C374-4CC2-9157-81FE15F59D36}" destId="{B94433EE-53BB-404E-8975-B9D391078654}" srcOrd="0" destOrd="0" presId="urn:microsoft.com/office/officeart/2008/layout/VerticalCurvedList"/>
    <dgm:cxn modelId="{B5A0F026-942A-4D97-AC45-B7E1EB082520}" type="presOf" srcId="{4B159A3F-A6A3-4B74-ABF0-FE9734DAA19E}" destId="{54D27394-C7AB-493C-B065-953A256ABCBF}" srcOrd="0" destOrd="0" presId="urn:microsoft.com/office/officeart/2008/layout/VerticalCurvedList"/>
    <dgm:cxn modelId="{53400E30-C066-4FF8-84E5-305ED158126D}" srcId="{220BE9F4-32E5-468B-A8D3-FEFBFEEF5AB7}" destId="{4B159A3F-A6A3-4B74-ABF0-FE9734DAA19E}" srcOrd="0" destOrd="0" parTransId="{882F00B5-D986-4CDE-985B-5DAA43DD444F}" sibTransId="{5403180B-589E-490F-9D76-C2722B07198A}"/>
    <dgm:cxn modelId="{1D055D00-DF26-4AAB-82E8-BE1A664E85E0}" type="presParOf" srcId="{A48D3D53-6D62-4810-AF30-A4CD14186272}" destId="{CB067A06-2946-403F-9203-696BC59AEBDF}" srcOrd="0" destOrd="0" presId="urn:microsoft.com/office/officeart/2008/layout/VerticalCurvedList"/>
    <dgm:cxn modelId="{3370EF64-462F-416D-8EFB-530BF2986A82}" type="presParOf" srcId="{CB067A06-2946-403F-9203-696BC59AEBDF}" destId="{2C25404A-8206-4530-B22E-ED682B70E9FB}" srcOrd="0" destOrd="0" presId="urn:microsoft.com/office/officeart/2008/layout/VerticalCurvedList"/>
    <dgm:cxn modelId="{F96D99F3-1A29-41A6-968F-DC8BB45DC6A5}" type="presParOf" srcId="{2C25404A-8206-4530-B22E-ED682B70E9FB}" destId="{EA316772-7E55-4D7F-82D7-1A82F1F6D51F}" srcOrd="0" destOrd="0" presId="urn:microsoft.com/office/officeart/2008/layout/VerticalCurvedList"/>
    <dgm:cxn modelId="{2EE78165-1341-4BF8-A910-32AFDFD466DB}" type="presParOf" srcId="{2C25404A-8206-4530-B22E-ED682B70E9FB}" destId="{E5ACF66A-D2FC-4BF1-97D7-33129FB24DD1}" srcOrd="1" destOrd="0" presId="urn:microsoft.com/office/officeart/2008/layout/VerticalCurvedList"/>
    <dgm:cxn modelId="{53639132-C4FB-4756-857C-09A7C8A56860}" type="presParOf" srcId="{2C25404A-8206-4530-B22E-ED682B70E9FB}" destId="{E663F6A7-78E5-4AA1-A5C0-E0A1700C236F}" srcOrd="2" destOrd="0" presId="urn:microsoft.com/office/officeart/2008/layout/VerticalCurvedList"/>
    <dgm:cxn modelId="{F63DD5E3-0A14-4C3D-AEB7-78AE15C3F50C}" type="presParOf" srcId="{2C25404A-8206-4530-B22E-ED682B70E9FB}" destId="{E5FDB11A-FD0E-4315-9AAF-5E9B7432D53E}" srcOrd="3" destOrd="0" presId="urn:microsoft.com/office/officeart/2008/layout/VerticalCurvedList"/>
    <dgm:cxn modelId="{EB63E5B9-A675-4AAF-AD88-A522D23689E2}" type="presParOf" srcId="{CB067A06-2946-403F-9203-696BC59AEBDF}" destId="{54D27394-C7AB-493C-B065-953A256ABCBF}" srcOrd="1" destOrd="0" presId="urn:microsoft.com/office/officeart/2008/layout/VerticalCurvedList"/>
    <dgm:cxn modelId="{FD4ADA88-F159-44CD-9D84-8B006E2C09B9}" type="presParOf" srcId="{CB067A06-2946-403F-9203-696BC59AEBDF}" destId="{D50303F1-7993-4352-A6F7-77D6EBEACE01}" srcOrd="2" destOrd="0" presId="urn:microsoft.com/office/officeart/2008/layout/VerticalCurvedList"/>
    <dgm:cxn modelId="{B637A5B7-B74E-429E-B7FE-E18D221D05A8}" type="presParOf" srcId="{D50303F1-7993-4352-A6F7-77D6EBEACE01}" destId="{A6772566-A32C-4459-9C98-F10F999854B8}" srcOrd="0" destOrd="0" presId="urn:microsoft.com/office/officeart/2008/layout/VerticalCurvedList"/>
    <dgm:cxn modelId="{0AD55BBB-A4DC-459B-AD48-FA8A0E15A82D}" type="presParOf" srcId="{CB067A06-2946-403F-9203-696BC59AEBDF}" destId="{0E1BBC14-B8C0-48D7-9A60-1BB7D2DE1ACD}" srcOrd="3" destOrd="0" presId="urn:microsoft.com/office/officeart/2008/layout/VerticalCurvedList"/>
    <dgm:cxn modelId="{4D26EC12-485A-4D5B-8C30-3BEF27083E21}" type="presParOf" srcId="{CB067A06-2946-403F-9203-696BC59AEBDF}" destId="{8D7D26C3-825B-4938-9947-48FA389E2497}" srcOrd="4" destOrd="0" presId="urn:microsoft.com/office/officeart/2008/layout/VerticalCurvedList"/>
    <dgm:cxn modelId="{FCE86757-2002-4F52-A422-620041FEA427}" type="presParOf" srcId="{8D7D26C3-825B-4938-9947-48FA389E2497}" destId="{52FD298A-333E-498A-BCDD-53FE6BA2C8D3}" srcOrd="0" destOrd="0" presId="urn:microsoft.com/office/officeart/2008/layout/VerticalCurvedList"/>
    <dgm:cxn modelId="{C3AC732B-B00C-44C7-B9C3-5458A73A92EA}" type="presParOf" srcId="{CB067A06-2946-403F-9203-696BC59AEBDF}" destId="{B94433EE-53BB-404E-8975-B9D391078654}" srcOrd="5" destOrd="0" presId="urn:microsoft.com/office/officeart/2008/layout/VerticalCurvedList"/>
    <dgm:cxn modelId="{469E4075-B3A1-4D28-8B75-868A53F65E6C}" type="presParOf" srcId="{CB067A06-2946-403F-9203-696BC59AEBDF}" destId="{24CFF3BB-2AD2-4CD3-8B0C-A091FA10A1C1}" srcOrd="6" destOrd="0" presId="urn:microsoft.com/office/officeart/2008/layout/VerticalCurvedList"/>
    <dgm:cxn modelId="{34B60166-3AD9-4BD5-9E83-1D28935F85A5}" type="presParOf" srcId="{24CFF3BB-2AD2-4CD3-8B0C-A091FA10A1C1}" destId="{F6FADC5C-FE10-4041-AD25-1F6ADDAF9D83}" srcOrd="0" destOrd="0" presId="urn:microsoft.com/office/officeart/2008/layout/VerticalCurvedList"/>
    <dgm:cxn modelId="{3F63921D-6667-44ED-B4A9-4E034B4C58CC}" type="presParOf" srcId="{CB067A06-2946-403F-9203-696BC59AEBDF}" destId="{93DF3BBF-63E6-4455-BD3F-E72CD299758C}" srcOrd="7" destOrd="0" presId="urn:microsoft.com/office/officeart/2008/layout/VerticalCurvedList"/>
    <dgm:cxn modelId="{0ADF85FF-F8DC-480A-B89A-EB2ED84E3849}" type="presParOf" srcId="{CB067A06-2946-403F-9203-696BC59AEBDF}" destId="{935E8C0C-4E79-4078-BEAC-0AFC037351ED}" srcOrd="8" destOrd="0" presId="urn:microsoft.com/office/officeart/2008/layout/VerticalCurvedList"/>
    <dgm:cxn modelId="{C352CCB9-4F46-47FC-9152-11BC7DD3F960}" type="presParOf" srcId="{935E8C0C-4E79-4078-BEAC-0AFC037351ED}" destId="{6399EB9B-B74C-489A-85B6-20CFF52FC9F0}" srcOrd="0" destOrd="0" presId="urn:microsoft.com/office/officeart/2008/layout/VerticalCurvedList"/>
    <dgm:cxn modelId="{74A307AC-9501-41C0-B002-E237E830E132}" type="presParOf" srcId="{CB067A06-2946-403F-9203-696BC59AEBDF}" destId="{3CD08F72-1476-48F0-82DE-9213CA083416}" srcOrd="9" destOrd="0" presId="urn:microsoft.com/office/officeart/2008/layout/VerticalCurvedList"/>
    <dgm:cxn modelId="{CA81837A-6D1F-4FB7-A34E-1A7BD0E9A2DB}" type="presParOf" srcId="{CB067A06-2946-403F-9203-696BC59AEBDF}" destId="{767B802C-F233-49D3-B227-E9356B85488D}" srcOrd="10" destOrd="0" presId="urn:microsoft.com/office/officeart/2008/layout/VerticalCurvedList"/>
    <dgm:cxn modelId="{C917C214-B465-4A93-AD7D-6398A07B80F0}" type="presParOf" srcId="{767B802C-F233-49D3-B227-E9356B85488D}" destId="{FFF6BDC6-85E4-4BB5-9C6F-D38FF51B64F7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5ACF66A-D2FC-4BF1-97D7-33129FB24DD1}">
      <dsp:nvSpPr>
        <dsp:cNvPr id="0" name=""/>
        <dsp:cNvSpPr/>
      </dsp:nvSpPr>
      <dsp:spPr>
        <a:xfrm>
          <a:off x="-5366645" y="-821819"/>
          <a:ext cx="6390264" cy="6390264"/>
        </a:xfrm>
        <a:prstGeom prst="blockArc">
          <a:avLst>
            <a:gd name="adj1" fmla="val 18900000"/>
            <a:gd name="adj2" fmla="val 2700000"/>
            <a:gd name="adj3" fmla="val 338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4D27394-C7AB-493C-B065-953A256ABCBF}">
      <dsp:nvSpPr>
        <dsp:cNvPr id="0" name=""/>
        <dsp:cNvSpPr/>
      </dsp:nvSpPr>
      <dsp:spPr>
        <a:xfrm>
          <a:off x="447616" y="296569"/>
          <a:ext cx="5457256" cy="59351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71105" tIns="45720" rIns="45720" bIns="4572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Candara" panose="020E0502030303020204" pitchFamily="34" charset="0"/>
            </a:rPr>
            <a:t>Containers could </a:t>
          </a:r>
          <a:r>
            <a:rPr lang="en-US" sz="1800" b="0" kern="1200" dirty="0" smtClean="0">
              <a:latin typeface="Candara" panose="020E0502030303020204" pitchFamily="34" charset="0"/>
            </a:rPr>
            <a:t>communicate</a:t>
          </a:r>
          <a:r>
            <a:rPr lang="en-US" sz="1800" b="1" kern="1200" dirty="0" smtClean="0">
              <a:latin typeface="Candara" panose="020E0502030303020204" pitchFamily="34" charset="0"/>
            </a:rPr>
            <a:t> </a:t>
          </a:r>
          <a:r>
            <a:rPr lang="en-US" sz="1800" kern="1200" dirty="0" smtClean="0">
              <a:latin typeface="Candara" panose="020E0502030303020204" pitchFamily="34" charset="0"/>
            </a:rPr>
            <a:t>with each other</a:t>
          </a:r>
          <a:endParaRPr lang="en-US" sz="1800" kern="1200" dirty="0">
            <a:latin typeface="Candara" panose="020E0502030303020204" pitchFamily="34" charset="0"/>
          </a:endParaRPr>
        </a:p>
      </dsp:txBody>
      <dsp:txXfrm>
        <a:off x="447616" y="296569"/>
        <a:ext cx="5457256" cy="593517"/>
      </dsp:txXfrm>
    </dsp:sp>
    <dsp:sp modelId="{A6772566-A32C-4459-9C98-F10F999854B8}">
      <dsp:nvSpPr>
        <dsp:cNvPr id="0" name=""/>
        <dsp:cNvSpPr/>
      </dsp:nvSpPr>
      <dsp:spPr>
        <a:xfrm>
          <a:off x="76668" y="222379"/>
          <a:ext cx="741897" cy="74189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E1BBC14-B8C0-48D7-9A60-1BB7D2DE1ACD}">
      <dsp:nvSpPr>
        <dsp:cNvPr id="0" name=""/>
        <dsp:cNvSpPr/>
      </dsp:nvSpPr>
      <dsp:spPr>
        <a:xfrm>
          <a:off x="872914" y="1186561"/>
          <a:ext cx="5031958" cy="59351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71105" tIns="45720" rIns="45720" bIns="4572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smtClean="0">
              <a:latin typeface="Candara" panose="020E0502030303020204" pitchFamily="34" charset="0"/>
            </a:rPr>
            <a:t>Containers had to be deployed appropriately</a:t>
          </a:r>
          <a:endParaRPr lang="en-US" sz="1800" kern="1200" dirty="0">
            <a:latin typeface="Candara" panose="020E0502030303020204" pitchFamily="34" charset="0"/>
          </a:endParaRPr>
        </a:p>
      </dsp:txBody>
      <dsp:txXfrm>
        <a:off x="872914" y="1186561"/>
        <a:ext cx="5031958" cy="593517"/>
      </dsp:txXfrm>
    </dsp:sp>
    <dsp:sp modelId="{52FD298A-333E-498A-BCDD-53FE6BA2C8D3}">
      <dsp:nvSpPr>
        <dsp:cNvPr id="0" name=""/>
        <dsp:cNvSpPr/>
      </dsp:nvSpPr>
      <dsp:spPr>
        <a:xfrm>
          <a:off x="501965" y="1112371"/>
          <a:ext cx="741897" cy="74189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94433EE-53BB-404E-8975-B9D391078654}">
      <dsp:nvSpPr>
        <dsp:cNvPr id="0" name=""/>
        <dsp:cNvSpPr/>
      </dsp:nvSpPr>
      <dsp:spPr>
        <a:xfrm>
          <a:off x="1003446" y="2076553"/>
          <a:ext cx="4901426" cy="59351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71105" tIns="45720" rIns="45720" bIns="4572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Candara" panose="020E0502030303020204" pitchFamily="34" charset="0"/>
            </a:rPr>
            <a:t>Containers had to be managed carefully</a:t>
          </a:r>
          <a:endParaRPr lang="en-US" sz="1800" kern="1200" dirty="0">
            <a:latin typeface="Candara" panose="020E0502030303020204" pitchFamily="34" charset="0"/>
          </a:endParaRPr>
        </a:p>
      </dsp:txBody>
      <dsp:txXfrm>
        <a:off x="1003446" y="2076553"/>
        <a:ext cx="4901426" cy="593517"/>
      </dsp:txXfrm>
    </dsp:sp>
    <dsp:sp modelId="{F6FADC5C-FE10-4041-AD25-1F6ADDAF9D83}">
      <dsp:nvSpPr>
        <dsp:cNvPr id="0" name=""/>
        <dsp:cNvSpPr/>
      </dsp:nvSpPr>
      <dsp:spPr>
        <a:xfrm>
          <a:off x="632497" y="2002363"/>
          <a:ext cx="741897" cy="74189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3DF3BBF-63E6-4455-BD3F-E72CD299758C}">
      <dsp:nvSpPr>
        <dsp:cNvPr id="0" name=""/>
        <dsp:cNvSpPr/>
      </dsp:nvSpPr>
      <dsp:spPr>
        <a:xfrm>
          <a:off x="872914" y="2966545"/>
          <a:ext cx="5031958" cy="59351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71105" tIns="45720" rIns="45720" bIns="4572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Candara" panose="020E0502030303020204" pitchFamily="34" charset="0"/>
            </a:rPr>
            <a:t>Auto scaling was not possible</a:t>
          </a:r>
          <a:endParaRPr lang="en-US" sz="1800" kern="1200" dirty="0">
            <a:latin typeface="Candara" panose="020E0502030303020204" pitchFamily="34" charset="0"/>
          </a:endParaRPr>
        </a:p>
      </dsp:txBody>
      <dsp:txXfrm>
        <a:off x="872914" y="2966545"/>
        <a:ext cx="5031958" cy="593517"/>
      </dsp:txXfrm>
    </dsp:sp>
    <dsp:sp modelId="{6399EB9B-B74C-489A-85B6-20CFF52FC9F0}">
      <dsp:nvSpPr>
        <dsp:cNvPr id="0" name=""/>
        <dsp:cNvSpPr/>
      </dsp:nvSpPr>
      <dsp:spPr>
        <a:xfrm>
          <a:off x="501965" y="2892355"/>
          <a:ext cx="741897" cy="74189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CD08F72-1476-48F0-82DE-9213CA083416}">
      <dsp:nvSpPr>
        <dsp:cNvPr id="0" name=""/>
        <dsp:cNvSpPr/>
      </dsp:nvSpPr>
      <dsp:spPr>
        <a:xfrm>
          <a:off x="447616" y="3856537"/>
          <a:ext cx="5457256" cy="59351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71105" tIns="45720" rIns="45720" bIns="4572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Candara" panose="020E0502030303020204" pitchFamily="34" charset="0"/>
            </a:rPr>
            <a:t>Distributing traffic was still challenging</a:t>
          </a:r>
          <a:endParaRPr lang="en-US" sz="1800" kern="1200" dirty="0">
            <a:latin typeface="Candara" panose="020E0502030303020204" pitchFamily="34" charset="0"/>
          </a:endParaRPr>
        </a:p>
      </dsp:txBody>
      <dsp:txXfrm>
        <a:off x="447616" y="3856537"/>
        <a:ext cx="5457256" cy="593517"/>
      </dsp:txXfrm>
    </dsp:sp>
    <dsp:sp modelId="{FFF6BDC6-85E4-4BB5-9C6F-D38FF51B64F7}">
      <dsp:nvSpPr>
        <dsp:cNvPr id="0" name=""/>
        <dsp:cNvSpPr/>
      </dsp:nvSpPr>
      <dsp:spPr>
        <a:xfrm>
          <a:off x="76668" y="3782348"/>
          <a:ext cx="741897" cy="74189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DA9887-9249-49FD-809A-BACB264048C3}" type="datetimeFigureOut">
              <a:rPr lang="en-US" smtClean="0"/>
              <a:t>3/22/2022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F07A4B-4191-4CEB-845D-77B454B7E5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7064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5400">
                <a:latin typeface="Candara" panose="020E0502030303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Candara" panose="020E0502030303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707AD-71EE-4F71-BFB0-5CFFA7745367}" type="datetime1">
              <a:rPr lang="en-US" smtClean="0"/>
              <a:t>3/22/2022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850350" y="302370"/>
            <a:ext cx="2600325" cy="909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CCIS College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786" y="480691"/>
            <a:ext cx="2095500" cy="552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What is DevOps? | Dynatrace news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7584" y="230775"/>
            <a:ext cx="1849800" cy="1040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83652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F9948-F8FC-4163-B3EE-CE0CD0EF91F9}" type="datetime1">
              <a:rPr lang="en-US" smtClean="0"/>
              <a:t>3/22/2022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6582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C3B62-4C74-4EE9-93F0-BE51AE88912F}" type="datetime1">
              <a:rPr lang="en-US" smtClean="0"/>
              <a:t>3/22/2022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8707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-2493" y="0"/>
            <a:ext cx="12192000" cy="1207301"/>
          </a:xfrm>
          <a:prstGeom prst="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527" y="-1"/>
            <a:ext cx="11650767" cy="1207301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7526" y="1406880"/>
            <a:ext cx="11650767" cy="4746091"/>
          </a:xfrm>
        </p:spPr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  <a:lvl2pPr>
              <a:defRPr>
                <a:latin typeface="Candara" panose="020E0502030303020204" pitchFamily="34" charset="0"/>
              </a:defRPr>
            </a:lvl2pPr>
            <a:lvl3pPr>
              <a:defRPr>
                <a:latin typeface="Candara" panose="020E0502030303020204" pitchFamily="34" charset="0"/>
              </a:defRPr>
            </a:lvl3pPr>
            <a:lvl4pPr>
              <a:defRPr>
                <a:latin typeface="Candara" panose="020E0502030303020204" pitchFamily="34" charset="0"/>
              </a:defRPr>
            </a:lvl4pPr>
            <a:lvl5pPr>
              <a:defRPr>
                <a:latin typeface="Candara" panose="020E0502030303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A470F-AE83-4D43-9CAA-74593F94EAD0}" type="datetime1">
              <a:rPr lang="en-US" smtClean="0"/>
              <a:t>3/22/2022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Chevron 12"/>
          <p:cNvSpPr/>
          <p:nvPr userDrawn="1"/>
        </p:nvSpPr>
        <p:spPr>
          <a:xfrm>
            <a:off x="244267" y="6520960"/>
            <a:ext cx="11232732" cy="282011"/>
          </a:xfrm>
          <a:prstGeom prst="chevron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Hexagon 14"/>
          <p:cNvSpPr/>
          <p:nvPr userDrawn="1"/>
        </p:nvSpPr>
        <p:spPr>
          <a:xfrm>
            <a:off x="11477001" y="6520959"/>
            <a:ext cx="521291" cy="282011"/>
          </a:xfrm>
          <a:prstGeom prst="hexagon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77000" y="6492875"/>
            <a:ext cx="521291" cy="36512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1pPr>
          </a:lstStyle>
          <a:p>
            <a:fld id="{B8DACC02-A2BD-4578-8E03-6D891060A6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33379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ctr">
              <a:defRPr sz="5400">
                <a:latin typeface="Candara" panose="020E0502030303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8C5BE-3403-4496-9B81-C40FD99BCC4A}" type="datetime1">
              <a:rPr lang="en-US" smtClean="0"/>
              <a:t>3/22/2022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3588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8E11C0-1713-41FC-9E65-ABB713C18815}" type="datetime1">
              <a:rPr lang="en-US" smtClean="0"/>
              <a:t>3/22/2022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6809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C483D-0DA7-48F4-B572-48ADE24F3969}" type="datetime1">
              <a:rPr lang="en-US" smtClean="0"/>
              <a:t>3/22/2022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3665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06054D-416E-4D32-B207-3C4728F29C83}" type="datetime1">
              <a:rPr lang="en-US" smtClean="0"/>
              <a:t>3/22/2022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-2493" y="0"/>
            <a:ext cx="12192000" cy="1207301"/>
          </a:xfrm>
          <a:prstGeom prst="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347527" y="-1"/>
            <a:ext cx="11650767" cy="1207301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8" name="Date Placeholder 3"/>
          <p:cNvSpPr txBox="1">
            <a:spLocks/>
          </p:cNvSpPr>
          <p:nvPr userDrawn="1"/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2F5E2FA-C428-4CE7-95B0-168D3259A5BB}" type="datetimeFigureOut">
              <a:rPr lang="en-US" smtClean="0"/>
              <a:pPr/>
              <a:t>3/22/2022</a:t>
            </a:fld>
            <a:endParaRPr lang="en-US"/>
          </a:p>
        </p:txBody>
      </p:sp>
      <p:sp>
        <p:nvSpPr>
          <p:cNvPr id="9" name="Chevron 8"/>
          <p:cNvSpPr/>
          <p:nvPr userDrawn="1"/>
        </p:nvSpPr>
        <p:spPr>
          <a:xfrm>
            <a:off x="244267" y="6520960"/>
            <a:ext cx="11232732" cy="282011"/>
          </a:xfrm>
          <a:prstGeom prst="chevron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Hexagon 10"/>
          <p:cNvSpPr/>
          <p:nvPr userDrawn="1"/>
        </p:nvSpPr>
        <p:spPr>
          <a:xfrm>
            <a:off x="11477001" y="6520959"/>
            <a:ext cx="521291" cy="282011"/>
          </a:xfrm>
          <a:prstGeom prst="hexagon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77000" y="6492875"/>
            <a:ext cx="521291" cy="36512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1pPr>
          </a:lstStyle>
          <a:p>
            <a:fld id="{B8DACC02-A2BD-4578-8E03-6D891060A6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03407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CF2DF-EBB2-4927-9B4B-28D12CAF900C}" type="datetime1">
              <a:rPr lang="en-US" smtClean="0"/>
              <a:t>3/22/2022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2499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D8537-E29A-46E3-9242-0E7B32B09241}" type="datetime1">
              <a:rPr lang="en-US" smtClean="0"/>
              <a:t>3/22/2022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903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8D9EDF-63DE-4DED-A3C4-232814F0B4D7}" type="datetime1">
              <a:rPr lang="en-US" smtClean="0"/>
              <a:t>3/22/2022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2970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C34F13-F0A8-4E10-9ECC-0BA9AAA5E3EB}" type="datetime1">
              <a:rPr lang="en-US" smtClean="0"/>
              <a:t>3/22/2022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DACC02-A2BD-4578-8E03-6D891060A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150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e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5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Containers Orchestration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SE489</a:t>
            </a:r>
            <a:r>
              <a:rPr lang="en-US" dirty="0"/>
              <a:t>: DevOps Engineering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3790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 Orchestration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Container orchestration automates and simplifies provisioning, and deployment and management of containerized applications.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5122" name="Picture 2" descr="The orchestrator manages containers across nodes. Source: Mónica 2017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2989299"/>
            <a:ext cx="4239565" cy="2469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Orchestration sits between the apps and the container runtimes. Source: AWSforBusiness 2017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9771" y="2491924"/>
            <a:ext cx="5023185" cy="3661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25197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 </a:t>
            </a:r>
            <a:r>
              <a:rPr lang="en-US" dirty="0" smtClean="0"/>
              <a:t>Orchestration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7526" y="1406880"/>
            <a:ext cx="6193481" cy="4746091"/>
          </a:xfrm>
        </p:spPr>
        <p:txBody>
          <a:bodyPr>
            <a:normAutofit/>
          </a:bodyPr>
          <a:lstStyle/>
          <a:p>
            <a:r>
              <a:rPr lang="en-US" dirty="0"/>
              <a:t>Container orchestration is the automatic process of managing or scheduling the work of individual containers for applications based on </a:t>
            </a:r>
            <a:r>
              <a:rPr lang="en-US" dirty="0" err="1"/>
              <a:t>microservices</a:t>
            </a:r>
            <a:r>
              <a:rPr lang="en-US" dirty="0"/>
              <a:t> within multiple clusters. </a:t>
            </a:r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/>
              <a:t>widely deployed container orchestration platforms are based on open-source versions like Kubernetes, Docker Swarm or the commercial version from Red Hat </a:t>
            </a:r>
            <a:r>
              <a:rPr lang="en-US" dirty="0" err="1"/>
              <a:t>OpenShift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1026" name="Picture 2" descr="Diagram depicts Container Orchestration for deploying and managing multiple application containers in an multi-cloud or on premise application delivery environment.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9" t="7029" r="4996" b="5180"/>
          <a:stretch/>
        </p:blipFill>
        <p:spPr bwMode="auto">
          <a:xfrm>
            <a:off x="6541008" y="1883664"/>
            <a:ext cx="5650992" cy="3099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4455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We Need Container Orchestration?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Container orchestration is used to automate the following tasks at scale:</a:t>
            </a:r>
          </a:p>
          <a:p>
            <a:pPr lvl="1"/>
            <a:r>
              <a:rPr lang="en-US" dirty="0" smtClean="0"/>
              <a:t>Configuring </a:t>
            </a:r>
            <a:r>
              <a:rPr lang="en-US" dirty="0"/>
              <a:t>and scheduling of containers</a:t>
            </a:r>
          </a:p>
          <a:p>
            <a:pPr lvl="1"/>
            <a:r>
              <a:rPr lang="en-US" dirty="0" smtClean="0"/>
              <a:t>Provisioning </a:t>
            </a:r>
            <a:r>
              <a:rPr lang="en-US" dirty="0"/>
              <a:t>and deployments of containers</a:t>
            </a:r>
          </a:p>
          <a:p>
            <a:pPr lvl="1"/>
            <a:r>
              <a:rPr lang="en-US" dirty="0" smtClean="0"/>
              <a:t>Availability </a:t>
            </a:r>
            <a:r>
              <a:rPr lang="en-US" dirty="0"/>
              <a:t>of containers</a:t>
            </a:r>
          </a:p>
          <a:p>
            <a:pPr lvl="1"/>
            <a:r>
              <a:rPr lang="en-US" dirty="0" smtClean="0"/>
              <a:t>The </a:t>
            </a:r>
            <a:r>
              <a:rPr lang="en-US" dirty="0"/>
              <a:t>configuration of applications in terms of the containers that they run in</a:t>
            </a:r>
          </a:p>
          <a:p>
            <a:pPr lvl="1"/>
            <a:r>
              <a:rPr lang="en-US" dirty="0" smtClean="0"/>
              <a:t>Scaling </a:t>
            </a:r>
            <a:r>
              <a:rPr lang="en-US" dirty="0"/>
              <a:t>of containers to equally balance application workloads across infrastructure</a:t>
            </a:r>
          </a:p>
          <a:p>
            <a:pPr lvl="1"/>
            <a:r>
              <a:rPr lang="en-US" dirty="0" smtClean="0"/>
              <a:t>Allocation </a:t>
            </a:r>
            <a:r>
              <a:rPr lang="en-US" dirty="0"/>
              <a:t>of resources between containers</a:t>
            </a:r>
          </a:p>
          <a:p>
            <a:pPr lvl="1"/>
            <a:r>
              <a:rPr lang="en-US" dirty="0" smtClean="0"/>
              <a:t>Load </a:t>
            </a:r>
            <a:r>
              <a:rPr lang="en-US" dirty="0"/>
              <a:t>balancing, traffic routing and service discovery of containers</a:t>
            </a:r>
          </a:p>
          <a:p>
            <a:pPr lvl="1"/>
            <a:r>
              <a:rPr lang="en-US" dirty="0" smtClean="0"/>
              <a:t>Health </a:t>
            </a:r>
            <a:r>
              <a:rPr lang="en-US" dirty="0"/>
              <a:t>monitoring of containers</a:t>
            </a:r>
          </a:p>
          <a:p>
            <a:pPr lvl="1"/>
            <a:r>
              <a:rPr lang="en-US" dirty="0" smtClean="0"/>
              <a:t>Securing </a:t>
            </a:r>
            <a:r>
              <a:rPr lang="en-US" dirty="0"/>
              <a:t>the interactions between containers.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50706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Orchestration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Infrastructure-as-a-Service (IaaS)</a:t>
            </a:r>
          </a:p>
          <a:p>
            <a:pPr lvl="1"/>
            <a:r>
              <a:rPr lang="en-US" dirty="0" smtClean="0"/>
              <a:t>Provisioning </a:t>
            </a:r>
            <a:r>
              <a:rPr lang="en-US" dirty="0"/>
              <a:t>virtual machines from a cloud service provider (CSP)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6865" y="2323595"/>
            <a:ext cx="3591426" cy="177189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7159" y="2970411"/>
            <a:ext cx="5325218" cy="3200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7294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 Orchestration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Application containers</a:t>
            </a:r>
          </a:p>
          <a:p>
            <a:pPr lvl="1"/>
            <a:r>
              <a:rPr lang="en-US" dirty="0" smtClean="0"/>
              <a:t>Lightweight </a:t>
            </a:r>
            <a:r>
              <a:rPr lang="en-US" dirty="0"/>
              <a:t>OS-</a:t>
            </a:r>
            <a:r>
              <a:rPr lang="en-US" dirty="0" err="1"/>
              <a:t>virtualisation</a:t>
            </a:r>
            <a:endParaRPr lang="en-US" dirty="0"/>
          </a:p>
          <a:p>
            <a:pPr lvl="1"/>
            <a:r>
              <a:rPr lang="en-US" dirty="0" smtClean="0"/>
              <a:t>Application </a:t>
            </a:r>
            <a:r>
              <a:rPr lang="en-US" dirty="0"/>
              <a:t>packaging for portable, reusable software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5479" y="1807772"/>
            <a:ext cx="1448002" cy="10478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7885" y="3166564"/>
            <a:ext cx="8840434" cy="3134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0663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 Orchestration Tools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1906" y="1406526"/>
            <a:ext cx="1874426" cy="2002168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5" name="Picture 4" descr="Kubernetes goes to version 1.20, which marks the arrival to the beta  version of Kubectl Debug | Linux Addicts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9" t="10880" r="12482" b="13920"/>
          <a:stretch/>
        </p:blipFill>
        <p:spPr bwMode="auto">
          <a:xfrm>
            <a:off x="710517" y="1708632"/>
            <a:ext cx="2747195" cy="1372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4906" y="1781784"/>
            <a:ext cx="3674929" cy="149428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6519" y="4218430"/>
            <a:ext cx="5131147" cy="1464709"/>
          </a:xfrm>
          <a:prstGeom prst="rect">
            <a:avLst/>
          </a:prstGeom>
        </p:spPr>
      </p:pic>
      <p:pic>
        <p:nvPicPr>
          <p:cNvPr id="3078" name="Picture 6" descr="Minikube - Rapid Dev &amp; Testing for Kubernetes - The Couchbase Blo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517" y="4339132"/>
            <a:ext cx="4745735" cy="1344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67647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45620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Kubernetes and How it </a:t>
            </a:r>
            <a:r>
              <a:rPr lang="en-US" dirty="0" smtClean="0"/>
              <a:t>works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21163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2052" name="Picture 4" descr="Kubernetes goes to version 1.20, which marks the arrival to the beta  version of Kubectl Debug | Linux Addicts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86" t="10880" r="35895" b="38195"/>
          <a:stretch/>
        </p:blipFill>
        <p:spPr bwMode="auto">
          <a:xfrm>
            <a:off x="548639" y="1475675"/>
            <a:ext cx="1298449" cy="1090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ounded Rectangle 6"/>
          <p:cNvSpPr/>
          <p:nvPr/>
        </p:nvSpPr>
        <p:spPr>
          <a:xfrm>
            <a:off x="1847088" y="1475675"/>
            <a:ext cx="8677656" cy="1090462"/>
          </a:xfrm>
          <a:prstGeom prst="roundRect">
            <a:avLst/>
          </a:prstGeom>
          <a:noFill/>
          <a:ln w="38100">
            <a:solidFill>
              <a:srgbClr val="356DE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sz="2000" dirty="0" smtClean="0">
                <a:solidFill>
                  <a:schemeClr val="tx1"/>
                </a:solidFill>
                <a:latin typeface="Candara" panose="020E0502030303020204" pitchFamily="34" charset="0"/>
              </a:rPr>
              <a:t>Kubernetes is an open-source container management tool which automates container deployment, container (de)scaling and container load balancing</a:t>
            </a:r>
            <a:endParaRPr lang="en-US" sz="2000" dirty="0">
              <a:solidFill>
                <a:schemeClr val="tx1"/>
              </a:solidFill>
              <a:latin typeface="Candara" panose="020E0502030303020204" pitchFamily="34" charset="0"/>
            </a:endParaRP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2269047" y="2706432"/>
            <a:ext cx="8403281" cy="384175"/>
          </a:xfrm>
        </p:spPr>
        <p:txBody>
          <a:bodyPr>
            <a:normAutofit/>
          </a:bodyPr>
          <a:lstStyle/>
          <a:p>
            <a:r>
              <a:rPr lang="en-US" sz="1800" dirty="0" smtClean="0"/>
              <a:t>Benefits (Works with all cloud vendors (Public, Private (on-premises), and Hybrid))</a:t>
            </a:r>
          </a:p>
        </p:txBody>
      </p:sp>
      <p:sp>
        <p:nvSpPr>
          <p:cNvPr id="8" name="Rectangle 7"/>
          <p:cNvSpPr/>
          <p:nvPr/>
        </p:nvSpPr>
        <p:spPr>
          <a:xfrm>
            <a:off x="548639" y="3577648"/>
            <a:ext cx="728472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b="1" dirty="0" smtClean="0">
                <a:latin typeface="Candara" panose="020E0502030303020204" pitchFamily="34" charset="0"/>
              </a:rPr>
              <a:t>More </a:t>
            </a:r>
            <a:r>
              <a:rPr lang="en-US" b="1" dirty="0">
                <a:latin typeface="Candara" panose="020E0502030303020204" pitchFamily="34" charset="0"/>
              </a:rPr>
              <a:t>about Kubernetes</a:t>
            </a:r>
            <a:endParaRPr lang="en-US" b="1" dirty="0" smtClean="0">
              <a:latin typeface="Candara" panose="020E0502030303020204" pitchFamily="34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latin typeface="Candara" panose="020E0502030303020204" pitchFamily="34" charset="0"/>
              </a:rPr>
              <a:t>Developed </a:t>
            </a:r>
            <a:r>
              <a:rPr lang="en-US" dirty="0">
                <a:latin typeface="Candara" panose="020E0502030303020204" pitchFamily="34" charset="0"/>
              </a:rPr>
              <a:t>by Google and written in </a:t>
            </a:r>
            <a:r>
              <a:rPr lang="en-US" dirty="0" err="1">
                <a:latin typeface="Candara" panose="020E0502030303020204" pitchFamily="34" charset="0"/>
              </a:rPr>
              <a:t>Golang</a:t>
            </a:r>
            <a:r>
              <a:rPr lang="en-US" dirty="0">
                <a:latin typeface="Candara" panose="020E0502030303020204" pitchFamily="34" charset="0"/>
              </a:rPr>
              <a:t> with a huge </a:t>
            </a:r>
            <a:r>
              <a:rPr lang="en-US" dirty="0" smtClean="0">
                <a:latin typeface="Candara" panose="020E0502030303020204" pitchFamily="34" charset="0"/>
              </a:rPr>
              <a:t>community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latin typeface="Candara" panose="020E0502030303020204" pitchFamily="34" charset="0"/>
              </a:rPr>
              <a:t>Can group ‘n’ containers into one logical unit for managing and deploying them</a:t>
            </a:r>
            <a:endParaRPr lang="en-US" dirty="0">
              <a:latin typeface="Candara" panose="020E0502030303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3102" y="3945187"/>
            <a:ext cx="4315189" cy="1573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822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Container Management Across a Cluster of Nodes (VMs)</a:t>
            </a:r>
          </a:p>
          <a:p>
            <a:pPr lvl="1"/>
            <a:r>
              <a:rPr lang="en-US" dirty="0" smtClean="0"/>
              <a:t>Deploys</a:t>
            </a:r>
            <a:endParaRPr lang="en-US" dirty="0"/>
          </a:p>
          <a:p>
            <a:pPr lvl="1"/>
            <a:r>
              <a:rPr lang="en-US" dirty="0" smtClean="0"/>
              <a:t>Maintains</a:t>
            </a:r>
            <a:endParaRPr lang="en-US" dirty="0"/>
          </a:p>
          <a:p>
            <a:pPr lvl="1"/>
            <a:r>
              <a:rPr lang="en-US" dirty="0" smtClean="0"/>
              <a:t>Destroys</a:t>
            </a:r>
            <a:endParaRPr lang="en-US" dirty="0"/>
          </a:p>
          <a:p>
            <a:pPr lvl="1"/>
            <a:r>
              <a:rPr lang="en-US" dirty="0" smtClean="0"/>
              <a:t>Auto-scaling</a:t>
            </a:r>
            <a:endParaRPr lang="en-US" dirty="0"/>
          </a:p>
          <a:p>
            <a:pPr lvl="1"/>
            <a:r>
              <a:rPr lang="en-US" dirty="0" smtClean="0"/>
              <a:t>Self-healing</a:t>
            </a:r>
            <a:endParaRPr lang="en-US" dirty="0"/>
          </a:p>
          <a:p>
            <a:pPr lvl="1"/>
            <a:r>
              <a:rPr lang="en-US" dirty="0" smtClean="0"/>
              <a:t>Rolling </a:t>
            </a:r>
            <a:r>
              <a:rPr lang="en-US" dirty="0"/>
              <a:t>updates and rollbacks CI/CD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2052" name="Picture 4" descr="Kubernetes goes to version 1.20, which marks the arrival to the beta  version of Kubectl Debug | Linux Addicts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9" t="10880" r="12482" b="13920"/>
          <a:stretch/>
        </p:blipFill>
        <p:spPr bwMode="auto">
          <a:xfrm>
            <a:off x="8729805" y="2554667"/>
            <a:ext cx="2747195" cy="1372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9479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Why Do we need Container </a:t>
            </a:r>
            <a:r>
              <a:rPr lang="en-US" dirty="0" smtClean="0"/>
              <a:t>Orchestration?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 Container Orchestration</a:t>
            </a:r>
            <a:endParaRPr lang="en-US" dirty="0" smtClean="0"/>
          </a:p>
          <a:p>
            <a:pPr>
              <a:lnSpc>
                <a:spcPct val="150000"/>
              </a:lnSpc>
            </a:pPr>
            <a:r>
              <a:rPr lang="en-US" dirty="0"/>
              <a:t>Container Orchestration </a:t>
            </a:r>
            <a:r>
              <a:rPr lang="en-US" dirty="0" smtClean="0"/>
              <a:t>Tools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What </a:t>
            </a:r>
            <a:r>
              <a:rPr lang="en-US" dirty="0"/>
              <a:t>is </a:t>
            </a:r>
            <a:r>
              <a:rPr lang="en-US" dirty="0" smtClean="0"/>
              <a:t>Kubernetes and How it works</a:t>
            </a:r>
          </a:p>
          <a:p>
            <a:pPr>
              <a:lnSpc>
                <a:spcPct val="150000"/>
              </a:lnSpc>
            </a:pPr>
            <a:r>
              <a:rPr lang="en-US" dirty="0"/>
              <a:t>Kubernetes Use </a:t>
            </a:r>
            <a:r>
              <a:rPr lang="en-US" dirty="0" smtClean="0"/>
              <a:t>Case</a:t>
            </a:r>
          </a:p>
          <a:p>
            <a:pPr>
              <a:lnSpc>
                <a:spcPct val="150000"/>
              </a:lnSpc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29896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Kubernetes 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7174" name="Picture 6" descr="An Overview of Kubernetes Architecture : OpsRamp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18" t="3341" r="17987" b="5928"/>
          <a:stretch/>
        </p:blipFill>
        <p:spPr bwMode="auto">
          <a:xfrm>
            <a:off x="3136392" y="1207300"/>
            <a:ext cx="4829881" cy="5320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5639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Kubernetes Myths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Kubernetes is not:</a:t>
            </a:r>
          </a:p>
          <a:p>
            <a:pPr lvl="1"/>
            <a:r>
              <a:rPr lang="en-US" dirty="0" smtClean="0"/>
              <a:t>To be compared with Docker</a:t>
            </a:r>
          </a:p>
          <a:p>
            <a:pPr lvl="1"/>
            <a:r>
              <a:rPr lang="en-US" dirty="0" smtClean="0"/>
              <a:t>For containerizing apps</a:t>
            </a:r>
          </a:p>
          <a:p>
            <a:pPr lvl="1"/>
            <a:r>
              <a:rPr lang="en-US" dirty="0" smtClean="0"/>
              <a:t>For apps with simple architecture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/>
              <a:t>Kubernetes is </a:t>
            </a:r>
            <a:r>
              <a:rPr lang="en-US" dirty="0" smtClean="0"/>
              <a:t>actually:</a:t>
            </a:r>
            <a:endParaRPr lang="en-US" dirty="0"/>
          </a:p>
          <a:p>
            <a:pPr lvl="1"/>
            <a:r>
              <a:rPr lang="en-US" dirty="0" smtClean="0"/>
              <a:t>Robust and reliable</a:t>
            </a:r>
          </a:p>
          <a:p>
            <a:pPr lvl="1"/>
            <a:r>
              <a:rPr lang="en-US" dirty="0" smtClean="0"/>
              <a:t>A container orchestration platform</a:t>
            </a:r>
          </a:p>
          <a:p>
            <a:pPr lvl="1"/>
            <a:r>
              <a:rPr lang="en-US" dirty="0" smtClean="0"/>
              <a:t>A solution for scaling up Containers</a:t>
            </a:r>
          </a:p>
          <a:p>
            <a:pPr lvl="1"/>
            <a:r>
              <a:rPr lang="en-US" dirty="0" smtClean="0"/>
              <a:t>Backed by huge community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5" name="Picture 4" descr="Kubernetes goes to version 1.20, which marks the arrival to the beta  version of Kubectl Debug | Linux Addicts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86" t="10880" r="35895" b="38195"/>
          <a:stretch/>
        </p:blipFill>
        <p:spPr bwMode="auto">
          <a:xfrm>
            <a:off x="8499495" y="4118291"/>
            <a:ext cx="1298449" cy="1090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9494816" y="3663155"/>
            <a:ext cx="606256" cy="1107996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600" b="1" cap="none" spc="0" dirty="0" smtClean="0">
                <a:ln w="9525">
                  <a:noFill/>
                  <a:prstDash val="solid"/>
                </a:ln>
                <a:solidFill>
                  <a:schemeClr val="accent6">
                    <a:lumMod val="75000"/>
                  </a:schemeClr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Agency FB" panose="020B0503020202020204" pitchFamily="34" charset="0"/>
              </a:rPr>
              <a:t>√</a:t>
            </a:r>
            <a:endParaRPr lang="en-US" sz="6600" b="1" cap="none" spc="0" dirty="0">
              <a:ln w="9525">
                <a:noFill/>
                <a:prstDash val="solid"/>
              </a:ln>
              <a:solidFill>
                <a:schemeClr val="accent6">
                  <a:lumMod val="75000"/>
                </a:schemeClr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Agency FB" panose="020B0503020202020204" pitchFamily="34" charset="0"/>
            </a:endParaRPr>
          </a:p>
        </p:txBody>
      </p:sp>
      <p:pic>
        <p:nvPicPr>
          <p:cNvPr id="7" name="Picture 6" descr="Kubernetes goes to version 1.20, which marks the arrival to the beta  version of Kubectl Debug | Linux Addicts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86" t="10880" r="35895" b="38195"/>
          <a:stretch/>
        </p:blipFill>
        <p:spPr bwMode="auto">
          <a:xfrm>
            <a:off x="8231271" y="1879550"/>
            <a:ext cx="1298449" cy="1090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9251438" y="1406880"/>
            <a:ext cx="556563" cy="1107996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600" b="1" cap="none" spc="0" dirty="0" smtClean="0">
                <a:ln w="9525">
                  <a:noFill/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Agency FB" panose="020B0503020202020204" pitchFamily="34" charset="0"/>
              </a:rPr>
              <a:t>X</a:t>
            </a:r>
            <a:endParaRPr lang="en-US" sz="6600" b="1" cap="none" spc="0" dirty="0">
              <a:ln w="9525">
                <a:noFill/>
                <a:prstDash val="solid"/>
              </a:ln>
              <a:solidFill>
                <a:srgbClr val="FF0000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4515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Kubernetes vs Docker Swarm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10242" name="Picture 2" descr="Docker Swarm vs Kubernetes: we have a favourite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15" t="14482" r="11203" b="17752"/>
          <a:stretch/>
        </p:blipFill>
        <p:spPr bwMode="auto">
          <a:xfrm>
            <a:off x="9083125" y="1"/>
            <a:ext cx="2393875" cy="120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Kubernetes vs Docker Swarm Article Imag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0197" y="1528871"/>
            <a:ext cx="9079865" cy="4823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6771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Kubernetes vs Docker Swarm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56111398"/>
              </p:ext>
            </p:extLst>
          </p:nvPr>
        </p:nvGraphicFramePr>
        <p:xfrm>
          <a:off x="347663" y="1452245"/>
          <a:ext cx="11650663" cy="4693920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2715577">
                  <a:extLst>
                    <a:ext uri="{9D8B030D-6E8A-4147-A177-3AD203B41FA5}">
                      <a16:colId xmlns:a16="http://schemas.microsoft.com/office/drawing/2014/main" val="2983388031"/>
                    </a:ext>
                  </a:extLst>
                </a:gridCol>
                <a:gridCol w="4467543">
                  <a:extLst>
                    <a:ext uri="{9D8B030D-6E8A-4147-A177-3AD203B41FA5}">
                      <a16:colId xmlns:a16="http://schemas.microsoft.com/office/drawing/2014/main" val="2217992293"/>
                    </a:ext>
                  </a:extLst>
                </a:gridCol>
                <a:gridCol w="4467543">
                  <a:extLst>
                    <a:ext uri="{9D8B030D-6E8A-4147-A177-3AD203B41FA5}">
                      <a16:colId xmlns:a16="http://schemas.microsoft.com/office/drawing/2014/main" val="6331024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dirty="0" smtClean="0">
                          <a:latin typeface="Candara" panose="020E0502030303020204" pitchFamily="34" charset="0"/>
                        </a:rPr>
                        <a:t>Features</a:t>
                      </a:r>
                      <a:endParaRPr lang="en-US" sz="2000" dirty="0">
                        <a:latin typeface="Candara" panose="020E05020303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dirty="0" smtClean="0">
                          <a:latin typeface="Candara" panose="020E0502030303020204" pitchFamily="34" charset="0"/>
                        </a:rPr>
                        <a:t>Docker Swarm</a:t>
                      </a:r>
                      <a:endParaRPr lang="en-US" sz="2000" dirty="0">
                        <a:latin typeface="Candara" panose="020E05020303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dirty="0" smtClean="0">
                          <a:latin typeface="Candara" panose="020E0502030303020204" pitchFamily="34" charset="0"/>
                        </a:rPr>
                        <a:t>Kubernetes</a:t>
                      </a:r>
                      <a:endParaRPr lang="en-US" sz="2000" dirty="0">
                        <a:latin typeface="Candara" panose="020E0502030303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13417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dirty="0" smtClean="0">
                          <a:latin typeface="Candara" panose="020E0502030303020204" pitchFamily="34" charset="0"/>
                        </a:rPr>
                        <a:t>Installation and Cluster Configuration</a:t>
                      </a:r>
                      <a:endParaRPr lang="en-US" sz="2000" dirty="0">
                        <a:latin typeface="Candara" panose="020E05020303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dirty="0" smtClean="0">
                          <a:latin typeface="Candara" panose="020E0502030303020204" pitchFamily="34" charset="0"/>
                        </a:rPr>
                        <a:t>Easy and Fast</a:t>
                      </a:r>
                      <a:endParaRPr lang="en-US" sz="2000" dirty="0">
                        <a:latin typeface="Candara" panose="020E05020303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dirty="0" smtClean="0">
                          <a:latin typeface="Candara" panose="020E0502030303020204" pitchFamily="34" charset="0"/>
                        </a:rPr>
                        <a:t>Complicated</a:t>
                      </a:r>
                      <a:r>
                        <a:rPr lang="en-US" sz="2000" baseline="0" dirty="0" smtClean="0">
                          <a:latin typeface="Candara" panose="020E0502030303020204" pitchFamily="34" charset="0"/>
                        </a:rPr>
                        <a:t> and Time-consuming</a:t>
                      </a:r>
                      <a:endParaRPr lang="en-US" sz="2000" dirty="0">
                        <a:latin typeface="Candara" panose="020E0502030303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18155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dirty="0" smtClean="0">
                          <a:latin typeface="Candara" panose="020E0502030303020204" pitchFamily="34" charset="0"/>
                        </a:rPr>
                        <a:t>GUI</a:t>
                      </a:r>
                      <a:endParaRPr lang="en-US" sz="2000" dirty="0">
                        <a:latin typeface="Candara" panose="020E05020303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dirty="0" smtClean="0">
                          <a:latin typeface="Candara" panose="020E0502030303020204" pitchFamily="34" charset="0"/>
                        </a:rPr>
                        <a:t>Not Available</a:t>
                      </a:r>
                      <a:endParaRPr lang="en-US" sz="2000" dirty="0">
                        <a:latin typeface="Candara" panose="020E05020303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dirty="0" smtClean="0">
                          <a:latin typeface="Candara" panose="020E0502030303020204" pitchFamily="34" charset="0"/>
                        </a:rPr>
                        <a:t>Available</a:t>
                      </a:r>
                      <a:endParaRPr lang="en-US" sz="2000" dirty="0">
                        <a:latin typeface="Candara" panose="020E0502030303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00527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dirty="0" smtClean="0">
                          <a:latin typeface="Candara" panose="020E0502030303020204" pitchFamily="34" charset="0"/>
                        </a:rPr>
                        <a:t>Scalability</a:t>
                      </a:r>
                      <a:endParaRPr lang="en-US" sz="2000" dirty="0">
                        <a:latin typeface="Candara" panose="020E05020303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dirty="0" smtClean="0">
                          <a:latin typeface="Candara" panose="020E0502030303020204" pitchFamily="34" charset="0"/>
                        </a:rPr>
                        <a:t>Scaling up is faster than K8S; but cluster strength is not as robust</a:t>
                      </a:r>
                      <a:endParaRPr lang="en-US" sz="2000" dirty="0">
                        <a:latin typeface="Candara" panose="020E05020303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dirty="0" smtClean="0">
                          <a:latin typeface="Candara" panose="020E0502030303020204" pitchFamily="34" charset="0"/>
                        </a:rPr>
                        <a:t>Scaling up</a:t>
                      </a:r>
                      <a:r>
                        <a:rPr lang="en-US" sz="2000" baseline="0" dirty="0" smtClean="0">
                          <a:latin typeface="Candara" panose="020E0502030303020204" pitchFamily="34" charset="0"/>
                        </a:rPr>
                        <a:t> is slower but guarantees stronger cluster state</a:t>
                      </a:r>
                      <a:endParaRPr lang="en-US" sz="2000" dirty="0">
                        <a:latin typeface="Candara" panose="020E0502030303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7351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dirty="0" smtClean="0">
                          <a:latin typeface="Candara" panose="020E0502030303020204" pitchFamily="34" charset="0"/>
                        </a:rPr>
                        <a:t>Load Balancing</a:t>
                      </a:r>
                      <a:endParaRPr lang="en-US" sz="2000" dirty="0">
                        <a:latin typeface="Candara" panose="020E05020303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dirty="0" smtClean="0">
                          <a:latin typeface="Candara" panose="020E0502030303020204" pitchFamily="34" charset="0"/>
                        </a:rPr>
                        <a:t>Built-in</a:t>
                      </a:r>
                      <a:r>
                        <a:rPr lang="en-US" sz="2000" baseline="0" dirty="0" smtClean="0">
                          <a:latin typeface="Candara" panose="020E0502030303020204" pitchFamily="34" charset="0"/>
                        </a:rPr>
                        <a:t> load balancing technique</a:t>
                      </a:r>
                      <a:endParaRPr lang="en-US" sz="2000" dirty="0">
                        <a:latin typeface="Candara" panose="020E05020303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dirty="0" smtClean="0">
                          <a:latin typeface="Candara" panose="020E0502030303020204" pitchFamily="34" charset="0"/>
                        </a:rPr>
                        <a:t>Requires manual</a:t>
                      </a:r>
                      <a:r>
                        <a:rPr lang="en-US" sz="2000" baseline="0" dirty="0" smtClean="0">
                          <a:latin typeface="Candara" panose="020E0502030303020204" pitchFamily="34" charset="0"/>
                        </a:rPr>
                        <a:t> service configuration</a:t>
                      </a:r>
                      <a:endParaRPr lang="en-US" sz="2000" dirty="0">
                        <a:latin typeface="Candara" panose="020E0502030303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93994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dirty="0" smtClean="0">
                          <a:latin typeface="Candara" panose="020E0502030303020204" pitchFamily="34" charset="0"/>
                        </a:rPr>
                        <a:t>Updates and Rollback</a:t>
                      </a:r>
                      <a:endParaRPr lang="en-US" sz="2000" dirty="0">
                        <a:latin typeface="Candara" panose="020E05020303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dirty="0" smtClean="0">
                          <a:latin typeface="Candara" panose="020E0502030303020204" pitchFamily="34" charset="0"/>
                        </a:rPr>
                        <a:t>Progressive updates and service health monitoring</a:t>
                      </a:r>
                      <a:endParaRPr lang="en-US" sz="2000" dirty="0">
                        <a:latin typeface="Candara" panose="020E05020303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dirty="0" smtClean="0">
                          <a:latin typeface="Candara" panose="020E0502030303020204" pitchFamily="34" charset="0"/>
                        </a:rPr>
                        <a:t>Process scheduling to maintain</a:t>
                      </a:r>
                      <a:r>
                        <a:rPr lang="en-US" sz="2000" baseline="0" dirty="0" smtClean="0">
                          <a:latin typeface="Candara" panose="020E0502030303020204" pitchFamily="34" charset="0"/>
                        </a:rPr>
                        <a:t> services while updating</a:t>
                      </a:r>
                      <a:endParaRPr lang="en-US" sz="2000" dirty="0">
                        <a:latin typeface="Candara" panose="020E0502030303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35161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dirty="0" smtClean="0">
                          <a:latin typeface="Candara" panose="020E0502030303020204" pitchFamily="34" charset="0"/>
                        </a:rPr>
                        <a:t>Data Volumes</a:t>
                      </a:r>
                      <a:endParaRPr lang="en-US" sz="2000" dirty="0">
                        <a:latin typeface="Candara" panose="020E05020303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dirty="0" smtClean="0">
                          <a:latin typeface="Candara" panose="020E0502030303020204" pitchFamily="34" charset="0"/>
                        </a:rPr>
                        <a:t>Can be shared with any container</a:t>
                      </a:r>
                      <a:endParaRPr lang="en-US" sz="2000" dirty="0">
                        <a:latin typeface="Candara" panose="020E05020303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dirty="0" smtClean="0">
                          <a:latin typeface="Candara" panose="020E0502030303020204" pitchFamily="34" charset="0"/>
                        </a:rPr>
                        <a:t>Only shared</a:t>
                      </a:r>
                      <a:r>
                        <a:rPr lang="en-US" sz="2000" baseline="0" dirty="0" smtClean="0">
                          <a:latin typeface="Candara" panose="020E0502030303020204" pitchFamily="34" charset="0"/>
                        </a:rPr>
                        <a:t> with containers in the same Pod</a:t>
                      </a:r>
                      <a:endParaRPr lang="en-US" sz="2000" dirty="0">
                        <a:latin typeface="Candara" panose="020E0502030303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50985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dirty="0" smtClean="0">
                          <a:latin typeface="Candara" panose="020E0502030303020204" pitchFamily="34" charset="0"/>
                        </a:rPr>
                        <a:t>Logging and Monitoring</a:t>
                      </a:r>
                      <a:endParaRPr lang="en-US" sz="2000" dirty="0">
                        <a:latin typeface="Candara" panose="020E05020303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dirty="0" smtClean="0">
                          <a:latin typeface="Candara" panose="020E0502030303020204" pitchFamily="34" charset="0"/>
                        </a:rPr>
                        <a:t>Only 3</a:t>
                      </a:r>
                      <a:r>
                        <a:rPr lang="en-US" sz="2000" baseline="30000" dirty="0" smtClean="0">
                          <a:latin typeface="Candara" panose="020E0502030303020204" pitchFamily="34" charset="0"/>
                        </a:rPr>
                        <a:t>rd</a:t>
                      </a:r>
                      <a:r>
                        <a:rPr lang="en-US" sz="2000" dirty="0" smtClean="0">
                          <a:latin typeface="Candara" panose="020E0502030303020204" pitchFamily="34" charset="0"/>
                        </a:rPr>
                        <a:t> party</a:t>
                      </a:r>
                      <a:r>
                        <a:rPr lang="en-US" sz="2000" baseline="0" dirty="0" smtClean="0">
                          <a:latin typeface="Candara" panose="020E0502030303020204" pitchFamily="34" charset="0"/>
                        </a:rPr>
                        <a:t> logging and monitoring tools</a:t>
                      </a:r>
                      <a:endParaRPr lang="en-US" sz="2000" dirty="0">
                        <a:latin typeface="Candara" panose="020E05020303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dirty="0" smtClean="0">
                          <a:latin typeface="Candara" panose="020E0502030303020204" pitchFamily="34" charset="0"/>
                        </a:rPr>
                        <a:t>Built-in </a:t>
                      </a:r>
                      <a:r>
                        <a:rPr lang="en-US" sz="2000" baseline="0" dirty="0" smtClean="0">
                          <a:latin typeface="Candara" panose="020E0502030303020204" pitchFamily="34" charset="0"/>
                        </a:rPr>
                        <a:t>logging and monitoring tools</a:t>
                      </a:r>
                      <a:endParaRPr lang="en-US" sz="2000" dirty="0">
                        <a:latin typeface="Candara" panose="020E0502030303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6310662"/>
                  </a:ext>
                </a:extLst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10242" name="Picture 2" descr="Docker Swarm vs Kubernetes: we have a favourite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15" t="14482" r="11203" b="17752"/>
          <a:stretch/>
        </p:blipFill>
        <p:spPr bwMode="auto">
          <a:xfrm>
            <a:off x="9083125" y="1"/>
            <a:ext cx="2393875" cy="120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4525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 Use </a:t>
            </a:r>
            <a:r>
              <a:rPr lang="en-US" dirty="0" smtClean="0"/>
              <a:t>Case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04685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Kubernetes Use </a:t>
            </a:r>
            <a:r>
              <a:rPr lang="en-US" dirty="0" smtClean="0"/>
              <a:t>Case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1026" name="Picture 2" descr="Pokémon GO | Video Games &amp; App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3185" y="49571"/>
            <a:ext cx="2003816" cy="1133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Pokémon GO | Video Games &amp; Apps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05" t="7995" r="11776" b="8925"/>
          <a:stretch/>
        </p:blipFill>
        <p:spPr bwMode="auto">
          <a:xfrm>
            <a:off x="722375" y="1389888"/>
            <a:ext cx="1545337" cy="941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ounded Rectangle 7"/>
          <p:cNvSpPr/>
          <p:nvPr/>
        </p:nvSpPr>
        <p:spPr>
          <a:xfrm>
            <a:off x="2368296" y="1382798"/>
            <a:ext cx="8677656" cy="1090462"/>
          </a:xfrm>
          <a:prstGeom prst="roundRect">
            <a:avLst/>
          </a:prstGeom>
          <a:noFill/>
          <a:ln w="38100">
            <a:solidFill>
              <a:srgbClr val="356DE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sz="2400" b="1" dirty="0" err="1" smtClean="0">
                <a:solidFill>
                  <a:schemeClr val="tx1"/>
                </a:solidFill>
                <a:latin typeface="Candara" panose="020E0502030303020204" pitchFamily="34" charset="0"/>
              </a:rPr>
              <a:t>Pokemon</a:t>
            </a:r>
            <a:r>
              <a:rPr lang="en-US" sz="2400" b="1" dirty="0" smtClean="0">
                <a:solidFill>
                  <a:schemeClr val="tx1"/>
                </a:solidFill>
                <a:latin typeface="Candara" panose="020E0502030303020204" pitchFamily="34" charset="0"/>
              </a:rPr>
              <a:t> Go</a:t>
            </a:r>
            <a:r>
              <a:rPr lang="en-US" sz="2400" dirty="0" smtClean="0">
                <a:solidFill>
                  <a:schemeClr val="tx1"/>
                </a:solidFill>
                <a:latin typeface="Candara" panose="020E0502030303020204" pitchFamily="34" charset="0"/>
              </a:rPr>
              <a:t> is an augmented reality game developed by </a:t>
            </a:r>
            <a:r>
              <a:rPr lang="en-US" sz="2400" b="1" dirty="0" smtClean="0">
                <a:solidFill>
                  <a:schemeClr val="tx1"/>
                </a:solidFill>
                <a:latin typeface="Candara" panose="020E0502030303020204" pitchFamily="34" charset="0"/>
              </a:rPr>
              <a:t>Niantic</a:t>
            </a:r>
            <a:r>
              <a:rPr lang="en-US" sz="2400" dirty="0" smtClean="0">
                <a:solidFill>
                  <a:schemeClr val="tx1"/>
                </a:solidFill>
                <a:latin typeface="Candara" panose="020E0502030303020204" pitchFamily="34" charset="0"/>
              </a:rPr>
              <a:t>  for Android and iOS devices</a:t>
            </a:r>
            <a:endParaRPr lang="en-US" sz="2400" dirty="0">
              <a:solidFill>
                <a:schemeClr val="tx1"/>
              </a:solidFill>
              <a:latin typeface="Candara" panose="020E0502030303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48639" y="3120448"/>
            <a:ext cx="7284720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b="1" dirty="0" smtClean="0">
                <a:latin typeface="Candara" panose="020E0502030303020204" pitchFamily="34" charset="0"/>
              </a:rPr>
              <a:t>Key Stats:</a:t>
            </a:r>
            <a:endParaRPr lang="en-US" sz="2000" b="1" dirty="0" smtClean="0">
              <a:latin typeface="Candara" panose="020E0502030303020204" pitchFamily="34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Candara" panose="020E0502030303020204" pitchFamily="34" charset="0"/>
              </a:rPr>
              <a:t>500+ million downloads, 20+ million daily active users</a:t>
            </a:r>
            <a:endParaRPr lang="en-US" sz="2000" dirty="0" smtClean="0">
              <a:latin typeface="Candara" panose="020E0502030303020204" pitchFamily="34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Candara" panose="020E0502030303020204" pitchFamily="34" charset="0"/>
              </a:rPr>
              <a:t>Initially only launched in NA, Australia and New Zeeland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Candara" panose="020E0502030303020204" pitchFamily="34" charset="0"/>
              </a:rPr>
              <a:t>Inspired users to walk over 5.4 billion miles in a year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Candara" panose="020E0502030303020204" pitchFamily="34" charset="0"/>
              </a:rPr>
              <a:t>Surpassed engineering expectations by 50 times</a:t>
            </a:r>
            <a:endParaRPr lang="en-US" sz="2000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7612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Backend Architecture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4037" t="18041" r="3540" b="8648"/>
          <a:stretch/>
        </p:blipFill>
        <p:spPr>
          <a:xfrm>
            <a:off x="552907" y="1342557"/>
            <a:ext cx="11240003" cy="501506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443984" y="3794760"/>
            <a:ext cx="7461504" cy="203911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8174736" y="1755648"/>
            <a:ext cx="2697480" cy="203911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477256" y="3475661"/>
            <a:ext cx="2697480" cy="51867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702808" y="1755648"/>
            <a:ext cx="2697480" cy="51867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992624" y="2254790"/>
            <a:ext cx="940308" cy="133532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569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MapReduce</a:t>
            </a:r>
            <a:r>
              <a:rPr lang="en-US" dirty="0" smtClean="0"/>
              <a:t> &amp; Cloud Dataflow for scaling 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4037" t="18041" r="3540" b="8648"/>
          <a:stretch/>
        </p:blipFill>
        <p:spPr>
          <a:xfrm>
            <a:off x="552907" y="1342557"/>
            <a:ext cx="11240003" cy="501506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443984" y="3794760"/>
            <a:ext cx="7461504" cy="203911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599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Easy Scaling of Containers </a:t>
            </a:r>
            <a:r>
              <a:rPr lang="en-US" dirty="0"/>
              <a:t>using Kubernetes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4037" t="18041" r="3540" b="8648"/>
          <a:stretch/>
        </p:blipFill>
        <p:spPr>
          <a:xfrm>
            <a:off x="552907" y="1342557"/>
            <a:ext cx="11240003" cy="5015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924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Easy Scaling of Containers using Kubernetes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4657" t="36927" r="51934" b="31168"/>
          <a:stretch/>
        </p:blipFill>
        <p:spPr>
          <a:xfrm>
            <a:off x="347526" y="2674159"/>
            <a:ext cx="5349186" cy="2211532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6345936" y="1776353"/>
            <a:ext cx="5513832" cy="2944745"/>
          </a:xfrm>
          <a:prstGeom prst="roundRect">
            <a:avLst/>
          </a:prstGeom>
          <a:noFill/>
          <a:ln w="38100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  <a:latin typeface="Candara" panose="020E0502030303020204" pitchFamily="34" charset="0"/>
              </a:rPr>
              <a:t>Biggest challenge fro most applications is horizontal scaling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  <a:latin typeface="Candara" panose="020E0502030303020204" pitchFamily="34" charset="0"/>
              </a:rPr>
              <a:t>For </a:t>
            </a:r>
            <a:r>
              <a:rPr lang="en-US" dirty="0" err="1" smtClean="0">
                <a:solidFill>
                  <a:schemeClr val="tx1"/>
                </a:solidFill>
                <a:latin typeface="Candara" panose="020E0502030303020204" pitchFamily="34" charset="0"/>
              </a:rPr>
              <a:t>Pokemon</a:t>
            </a:r>
            <a:r>
              <a:rPr lang="en-US" dirty="0" smtClean="0">
                <a:solidFill>
                  <a:schemeClr val="tx1"/>
                </a:solidFill>
                <a:latin typeface="Candara" panose="020E0502030303020204" pitchFamily="34" charset="0"/>
              </a:rPr>
              <a:t> Go, vertical scaling was an also a major challenge, because of real-time activity in gaming environment from millions of users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  <a:latin typeface="Candara" panose="020E0502030303020204" pitchFamily="34" charset="0"/>
              </a:rPr>
              <a:t>Niantic were prepared for traffic disasters of up to x5 times</a:t>
            </a:r>
            <a:endParaRPr lang="en-US" dirty="0">
              <a:solidFill>
                <a:schemeClr val="tx1"/>
              </a:solidFill>
              <a:latin typeface="Candara" panose="020E0502030303020204" pitchFamily="34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6553200" y="1266275"/>
            <a:ext cx="2462784" cy="47509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Candara" panose="020E0502030303020204" pitchFamily="34" charset="0"/>
              </a:rPr>
              <a:t>Challenge</a:t>
            </a:r>
            <a:endParaRPr lang="en-US" sz="2400" dirty="0">
              <a:latin typeface="Candara" panose="020E0502030303020204" pitchFamily="34" charset="0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6406896" y="5486982"/>
            <a:ext cx="5513832" cy="841301"/>
          </a:xfrm>
          <a:prstGeom prst="roundRect">
            <a:avLst/>
          </a:prstGeom>
          <a:noFill/>
          <a:ln w="38100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  <a:latin typeface="Candara" panose="020E0502030303020204" pitchFamily="34" charset="0"/>
              </a:rPr>
              <a:t>Thanks </a:t>
            </a:r>
            <a:r>
              <a:rPr lang="en-US" dirty="0">
                <a:solidFill>
                  <a:schemeClr val="tx1"/>
                </a:solidFill>
                <a:latin typeface="Candara" panose="020E0502030303020204" pitchFamily="34" charset="0"/>
              </a:rPr>
              <a:t>to </a:t>
            </a:r>
            <a:r>
              <a:rPr lang="en-US" dirty="0" smtClean="0">
                <a:solidFill>
                  <a:schemeClr val="tx1"/>
                </a:solidFill>
                <a:latin typeface="Candara" panose="020E0502030303020204" pitchFamily="34" charset="0"/>
              </a:rPr>
              <a:t>Kubernetes, Niantic were able to handle x50 times traffic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6614160" y="4976904"/>
            <a:ext cx="2462784" cy="4754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Candara" panose="020E0502030303020204" pitchFamily="34" charset="0"/>
              </a:rPr>
              <a:t>Solution</a:t>
            </a:r>
            <a:endParaRPr lang="en-US" sz="2400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7595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we need Container </a:t>
            </a:r>
            <a:r>
              <a:rPr lang="en-US" dirty="0" smtClean="0"/>
              <a:t>Orchestration?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24796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Kubernetes Architecture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2052" name="Picture 4" descr="https://thenewstack.io/wp-content/uploads/2016/11/Chart_02_Kubernetes-Architecture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54" b="6079"/>
          <a:stretch/>
        </p:blipFill>
        <p:spPr bwMode="auto">
          <a:xfrm>
            <a:off x="1595234" y="1326489"/>
            <a:ext cx="9155349" cy="5047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6679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 Architecture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3074" name="Picture 2" descr="Sensu | How Kubernetes work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9" t="7133" r="3452" b="5726"/>
          <a:stretch/>
        </p:blipFill>
        <p:spPr bwMode="auto">
          <a:xfrm>
            <a:off x="1700784" y="1371601"/>
            <a:ext cx="7973568" cy="5038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29370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Kubernetes Architecture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8194" name="Picture 2" descr="Basics Of Kubernetes Architecture | by Shubhamdeshmukh | Medium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4" t="29186" r="5426" b="5880"/>
          <a:stretch/>
        </p:blipFill>
        <p:spPr bwMode="auto">
          <a:xfrm>
            <a:off x="631645" y="1746358"/>
            <a:ext cx="10661195" cy="4207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3057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Containers are Good…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7527" y="1406880"/>
            <a:ext cx="5550354" cy="4746091"/>
          </a:xfrm>
        </p:spPr>
        <p:txBody>
          <a:bodyPr/>
          <a:lstStyle/>
          <a:p>
            <a:r>
              <a:rPr lang="en-US" sz="2100" dirty="0" smtClean="0"/>
              <a:t>Both Linux Containers and Docker Containers </a:t>
            </a:r>
          </a:p>
          <a:p>
            <a:pPr lvl="1"/>
            <a:r>
              <a:rPr lang="en-US" sz="1900" dirty="0" smtClean="0"/>
              <a:t>Isolate the application from the host</a:t>
            </a:r>
            <a:endParaRPr lang="en-US" sz="19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3264" t="59468" r="49158" b="14819"/>
          <a:stretch/>
        </p:blipFill>
        <p:spPr>
          <a:xfrm>
            <a:off x="617643" y="4352544"/>
            <a:ext cx="4632287" cy="140817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17643" y="4152964"/>
            <a:ext cx="47041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rgbClr val="1288B7"/>
                </a:solidFill>
              </a:rPr>
              <a:t>FASTER, RELIABLE, EFFICIENT, LIGHTWEIGHT, AND SCALABLE</a:t>
            </a:r>
            <a:endParaRPr lang="en-US" sz="1400" b="1" dirty="0">
              <a:solidFill>
                <a:srgbClr val="1288B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4126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Containers Problems!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7527" y="1406880"/>
            <a:ext cx="5550354" cy="4746091"/>
          </a:xfrm>
        </p:spPr>
        <p:txBody>
          <a:bodyPr/>
          <a:lstStyle/>
          <a:p>
            <a:r>
              <a:rPr lang="en-US" sz="2100" dirty="0" smtClean="0"/>
              <a:t>Both Linux Containers and Docker Containers </a:t>
            </a:r>
          </a:p>
          <a:p>
            <a:pPr lvl="1"/>
            <a:r>
              <a:rPr lang="en-US" sz="1900" dirty="0" smtClean="0"/>
              <a:t>Isolate the application from the host</a:t>
            </a:r>
            <a:endParaRPr lang="en-US" sz="19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3264" t="59468" r="49158" b="14819"/>
          <a:stretch/>
        </p:blipFill>
        <p:spPr>
          <a:xfrm>
            <a:off x="617643" y="4352544"/>
            <a:ext cx="4632287" cy="140817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17643" y="4152964"/>
            <a:ext cx="47041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rgbClr val="1288B7"/>
                </a:solidFill>
              </a:rPr>
              <a:t>FASTER, RELIABLE, EFFICIENT, LIGHTWEIGHT, AND SCALABLE</a:t>
            </a:r>
            <a:endParaRPr lang="en-US" sz="1400" b="1" dirty="0">
              <a:solidFill>
                <a:srgbClr val="1288B7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51512" t="48098" r="40498" b="44113"/>
          <a:stretch/>
        </p:blipFill>
        <p:spPr>
          <a:xfrm>
            <a:off x="8887120" y="2648170"/>
            <a:ext cx="1461154" cy="801278"/>
          </a:xfrm>
          <a:prstGeom prst="rect">
            <a:avLst/>
          </a:prstGeom>
        </p:spPr>
      </p:pic>
      <p:sp>
        <p:nvSpPr>
          <p:cNvPr id="8" name="Cloud 7"/>
          <p:cNvSpPr/>
          <p:nvPr/>
        </p:nvSpPr>
        <p:spPr>
          <a:xfrm>
            <a:off x="7187184" y="1572768"/>
            <a:ext cx="3648456" cy="1075402"/>
          </a:xfrm>
          <a:prstGeom prst="cloud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  <a:latin typeface="Candara" panose="020E0502030303020204" pitchFamily="34" charset="0"/>
              </a:rPr>
              <a:t>Not easily Scalable</a:t>
            </a:r>
            <a:endParaRPr lang="en-US" sz="2000" dirty="0">
              <a:solidFill>
                <a:schemeClr val="tx1"/>
              </a:solidFill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1981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Containers Problems!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7527" y="1406880"/>
            <a:ext cx="5550354" cy="4746091"/>
          </a:xfrm>
        </p:spPr>
        <p:txBody>
          <a:bodyPr/>
          <a:lstStyle/>
          <a:p>
            <a:r>
              <a:rPr lang="en-US" sz="2100" dirty="0" smtClean="0"/>
              <a:t>Both Linux Containers and Docker Containers </a:t>
            </a:r>
          </a:p>
          <a:p>
            <a:pPr lvl="1"/>
            <a:r>
              <a:rPr lang="en-US" sz="1900" dirty="0" smtClean="0"/>
              <a:t>Isolate the application from the host</a:t>
            </a:r>
            <a:endParaRPr lang="en-US" sz="19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3264" t="59468" r="49158" b="14819"/>
          <a:stretch/>
        </p:blipFill>
        <p:spPr>
          <a:xfrm>
            <a:off x="617643" y="4352544"/>
            <a:ext cx="4632287" cy="140817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17643" y="4152964"/>
            <a:ext cx="47041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rgbClr val="1288B7"/>
                </a:solidFill>
              </a:rPr>
              <a:t>FASTER, RELIABLE, EFFICIENT, LIGHTWEIGHT, AND SCALABLE</a:t>
            </a:r>
            <a:endParaRPr lang="en-US" sz="1400" b="1" dirty="0">
              <a:solidFill>
                <a:srgbClr val="1288B7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51512" t="48098" r="40498" b="44113"/>
          <a:stretch/>
        </p:blipFill>
        <p:spPr>
          <a:xfrm>
            <a:off x="8887120" y="2648170"/>
            <a:ext cx="1461154" cy="801278"/>
          </a:xfrm>
          <a:prstGeom prst="rect">
            <a:avLst/>
          </a:prstGeom>
        </p:spPr>
      </p:pic>
      <p:sp>
        <p:nvSpPr>
          <p:cNvPr id="8" name="Cloud 7"/>
          <p:cNvSpPr/>
          <p:nvPr/>
        </p:nvSpPr>
        <p:spPr>
          <a:xfrm>
            <a:off x="7187184" y="1572768"/>
            <a:ext cx="3648456" cy="1075402"/>
          </a:xfrm>
          <a:prstGeom prst="cloud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  <a:latin typeface="Candara" panose="020E0502030303020204" pitchFamily="34" charset="0"/>
              </a:rPr>
              <a:t>Not easily Scalable</a:t>
            </a:r>
            <a:endParaRPr lang="en-US" sz="2000" dirty="0">
              <a:solidFill>
                <a:schemeClr val="tx1"/>
              </a:solidFill>
              <a:latin typeface="Candara" panose="020E0502030303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l="52375" t="48694" r="41594" b="45005"/>
          <a:stretch/>
        </p:blipFill>
        <p:spPr>
          <a:xfrm>
            <a:off x="9775596" y="3384223"/>
            <a:ext cx="1102936" cy="64828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l="52375" t="48694" r="41594" b="45005"/>
          <a:stretch/>
        </p:blipFill>
        <p:spPr>
          <a:xfrm>
            <a:off x="8228422" y="3449448"/>
            <a:ext cx="1102936" cy="64828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l="52375" t="48694" r="41594" b="45005"/>
          <a:stretch/>
        </p:blipFill>
        <p:spPr>
          <a:xfrm>
            <a:off x="10284172" y="4225385"/>
            <a:ext cx="1102936" cy="64828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/>
          <a:srcRect l="52375" t="48694" r="41594" b="45005"/>
          <a:stretch/>
        </p:blipFill>
        <p:spPr>
          <a:xfrm>
            <a:off x="9011412" y="4224695"/>
            <a:ext cx="1102936" cy="64828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/>
          <a:srcRect l="52375" t="48694" r="41594" b="45005"/>
          <a:stretch/>
        </p:blipFill>
        <p:spPr>
          <a:xfrm>
            <a:off x="7738652" y="4224695"/>
            <a:ext cx="1102936" cy="64828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/>
          <a:srcRect l="52375" t="48694" r="41594" b="45005"/>
          <a:stretch/>
        </p:blipFill>
        <p:spPr>
          <a:xfrm>
            <a:off x="7125486" y="5007911"/>
            <a:ext cx="1102936" cy="64828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/>
          <a:srcRect l="52375" t="48694" r="41594" b="45005"/>
          <a:stretch/>
        </p:blipFill>
        <p:spPr>
          <a:xfrm>
            <a:off x="10935046" y="4998890"/>
            <a:ext cx="1102936" cy="64828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3"/>
          <a:srcRect l="52375" t="48694" r="41594" b="45005"/>
          <a:stretch/>
        </p:blipFill>
        <p:spPr>
          <a:xfrm>
            <a:off x="9667078" y="5007911"/>
            <a:ext cx="1102936" cy="64828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3"/>
          <a:srcRect l="52375" t="48694" r="41594" b="45005"/>
          <a:stretch/>
        </p:blipFill>
        <p:spPr>
          <a:xfrm>
            <a:off x="8399110" y="5016079"/>
            <a:ext cx="1102936" cy="648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227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Problems with Scaling up </a:t>
            </a:r>
            <a:r>
              <a:rPr lang="en-US" dirty="0"/>
              <a:t>Containers</a:t>
            </a:r>
          </a:p>
        </p:txBody>
      </p:sp>
      <p:graphicFrame>
        <p:nvGraphicFramePr>
          <p:cNvPr id="16" name="Content Placeholder 15"/>
          <p:cNvGraphicFramePr>
            <a:graphicFrameLocks noGrp="1"/>
          </p:cNvGraphicFramePr>
          <p:nvPr>
            <p:ph idx="1"/>
          </p:nvPr>
        </p:nvGraphicFramePr>
        <p:xfrm>
          <a:off x="5942752" y="1371626"/>
          <a:ext cx="5970841" cy="47466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7"/>
          <a:srcRect l="51512" t="48098" r="40498" b="44113"/>
          <a:stretch/>
        </p:blipFill>
        <p:spPr>
          <a:xfrm>
            <a:off x="2294296" y="2684746"/>
            <a:ext cx="1461154" cy="801278"/>
          </a:xfrm>
          <a:prstGeom prst="rect">
            <a:avLst/>
          </a:prstGeom>
        </p:spPr>
      </p:pic>
      <p:sp>
        <p:nvSpPr>
          <p:cNvPr id="6" name="Cloud 5"/>
          <p:cNvSpPr/>
          <p:nvPr/>
        </p:nvSpPr>
        <p:spPr>
          <a:xfrm>
            <a:off x="594360" y="1609344"/>
            <a:ext cx="3648456" cy="1075402"/>
          </a:xfrm>
          <a:prstGeom prst="cloud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  <a:latin typeface="Candara" panose="020E0502030303020204" pitchFamily="34" charset="0"/>
              </a:rPr>
              <a:t>It was not Scalable</a:t>
            </a:r>
            <a:endParaRPr lang="en-US" sz="2000" dirty="0">
              <a:solidFill>
                <a:schemeClr val="tx1"/>
              </a:solidFill>
              <a:latin typeface="Candara" panose="020E0502030303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7"/>
          <a:srcRect l="52375" t="48694" r="41594" b="45005"/>
          <a:stretch/>
        </p:blipFill>
        <p:spPr>
          <a:xfrm>
            <a:off x="3182772" y="3420799"/>
            <a:ext cx="1102936" cy="64828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7"/>
          <a:srcRect l="52375" t="48694" r="41594" b="45005"/>
          <a:stretch/>
        </p:blipFill>
        <p:spPr>
          <a:xfrm>
            <a:off x="1635598" y="3486024"/>
            <a:ext cx="1102936" cy="64828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7"/>
          <a:srcRect l="52375" t="48694" r="41594" b="45005"/>
          <a:stretch/>
        </p:blipFill>
        <p:spPr>
          <a:xfrm>
            <a:off x="3691348" y="4261961"/>
            <a:ext cx="1102936" cy="64828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7"/>
          <a:srcRect l="52375" t="48694" r="41594" b="45005"/>
          <a:stretch/>
        </p:blipFill>
        <p:spPr>
          <a:xfrm>
            <a:off x="2418588" y="4261271"/>
            <a:ext cx="1102936" cy="64828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7"/>
          <a:srcRect l="52375" t="48694" r="41594" b="45005"/>
          <a:stretch/>
        </p:blipFill>
        <p:spPr>
          <a:xfrm>
            <a:off x="1145828" y="4261271"/>
            <a:ext cx="1102936" cy="64828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7"/>
          <a:srcRect l="52375" t="48694" r="41594" b="45005"/>
          <a:stretch/>
        </p:blipFill>
        <p:spPr>
          <a:xfrm>
            <a:off x="532662" y="5044487"/>
            <a:ext cx="1102936" cy="64828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7"/>
          <a:srcRect l="52375" t="48694" r="41594" b="45005"/>
          <a:stretch/>
        </p:blipFill>
        <p:spPr>
          <a:xfrm>
            <a:off x="4342222" y="5035466"/>
            <a:ext cx="1102936" cy="64828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7"/>
          <a:srcRect l="52375" t="48694" r="41594" b="45005"/>
          <a:stretch/>
        </p:blipFill>
        <p:spPr>
          <a:xfrm>
            <a:off x="3074254" y="5044487"/>
            <a:ext cx="1102936" cy="64828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7"/>
          <a:srcRect l="52375" t="48694" r="41594" b="45005"/>
          <a:stretch/>
        </p:blipFill>
        <p:spPr>
          <a:xfrm>
            <a:off x="1806286" y="5052655"/>
            <a:ext cx="1102936" cy="648281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6164476" y="1488135"/>
            <a:ext cx="389850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8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Candara" panose="020E0502030303020204" pitchFamily="34" charset="0"/>
              </a:rPr>
              <a:t>1</a:t>
            </a:r>
            <a:endParaRPr lang="en-US" sz="48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Candara" panose="020E0502030303020204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580662" y="2390343"/>
            <a:ext cx="479619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8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Candara" panose="020E0502030303020204" pitchFamily="34" charset="0"/>
              </a:rPr>
              <a:t>2</a:t>
            </a:r>
            <a:endParaRPr lang="en-US" sz="48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Candara" panose="020E0502030303020204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6728464" y="3219795"/>
            <a:ext cx="474810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8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Candara" panose="020E0502030303020204" pitchFamily="34" charset="0"/>
              </a:rPr>
              <a:t>3</a:t>
            </a:r>
            <a:endParaRPr lang="en-US" sz="48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Candara" panose="020E0502030303020204" pitchFamily="34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563029" y="4134305"/>
            <a:ext cx="514885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8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Candara" panose="020E0502030303020204" pitchFamily="34" charset="0"/>
              </a:rPr>
              <a:t>4</a:t>
            </a:r>
            <a:endParaRPr lang="en-US" sz="48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Candara" panose="020E0502030303020204" pitchFamily="34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6139189" y="5040210"/>
            <a:ext cx="476412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8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Candara" panose="020E0502030303020204" pitchFamily="34" charset="0"/>
              </a:rPr>
              <a:t>5</a:t>
            </a:r>
            <a:endParaRPr lang="en-US" sz="48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0819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Containers Without Orchestration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4098" name="Picture 2" descr="why container orchestration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800" y="1406879"/>
            <a:ext cx="9281600" cy="4945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6187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 Orchestration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997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2295</TotalTime>
  <Words>770</Words>
  <Application>Microsoft Office PowerPoint</Application>
  <PresentationFormat>Widescreen</PresentationFormat>
  <Paragraphs>169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8" baseType="lpstr">
      <vt:lpstr>Agency FB</vt:lpstr>
      <vt:lpstr>Arial</vt:lpstr>
      <vt:lpstr>Calibri</vt:lpstr>
      <vt:lpstr>Calibri Light</vt:lpstr>
      <vt:lpstr>Candara</vt:lpstr>
      <vt:lpstr>Office Theme</vt:lpstr>
      <vt:lpstr>Containers Orchestration</vt:lpstr>
      <vt:lpstr>Outline</vt:lpstr>
      <vt:lpstr>Why Do we need Container Orchestration?</vt:lpstr>
      <vt:lpstr>Containers are Good…</vt:lpstr>
      <vt:lpstr>Containers Problems!</vt:lpstr>
      <vt:lpstr>Containers Problems!</vt:lpstr>
      <vt:lpstr>Problems with Scaling up Containers</vt:lpstr>
      <vt:lpstr>Containers Without Orchestration</vt:lpstr>
      <vt:lpstr>Container Orchestration </vt:lpstr>
      <vt:lpstr>Container Orchestration </vt:lpstr>
      <vt:lpstr>Container Orchestration </vt:lpstr>
      <vt:lpstr>Why Do We Need Container Orchestration?</vt:lpstr>
      <vt:lpstr>Cloud Orchestration</vt:lpstr>
      <vt:lpstr>Container Orchestration</vt:lpstr>
      <vt:lpstr>Container Orchestration Tools</vt:lpstr>
      <vt:lpstr>PowerPoint Presentation</vt:lpstr>
      <vt:lpstr>What is Kubernetes and How it works</vt:lpstr>
      <vt:lpstr>Kubernetes</vt:lpstr>
      <vt:lpstr>Kubernetes</vt:lpstr>
      <vt:lpstr>Kubernetes Features</vt:lpstr>
      <vt:lpstr>Kubernetes Myths</vt:lpstr>
      <vt:lpstr>Kubernetes vs Docker Swarm</vt:lpstr>
      <vt:lpstr>Kubernetes vs Docker Swarm</vt:lpstr>
      <vt:lpstr>Kubernetes Use Case</vt:lpstr>
      <vt:lpstr>Kubernetes Use Case</vt:lpstr>
      <vt:lpstr>Backend Architecture </vt:lpstr>
      <vt:lpstr>MapReduce &amp; Cloud Dataflow for scaling up</vt:lpstr>
      <vt:lpstr>Easy Scaling of Containers using Kubernetes</vt:lpstr>
      <vt:lpstr>Easy Scaling of Containers using Kubernetes</vt:lpstr>
      <vt:lpstr>Kubernetes Architecture</vt:lpstr>
      <vt:lpstr>Kubernetes Architecture</vt:lpstr>
      <vt:lpstr>Kubernetes Architecture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Dr. Mamdouh Alenezi</dc:creator>
  <cp:lastModifiedBy>Dr. Mamdouh Alenezi</cp:lastModifiedBy>
  <cp:revision>172</cp:revision>
  <cp:lastPrinted>2021-10-18T07:27:50Z</cp:lastPrinted>
  <dcterms:created xsi:type="dcterms:W3CDTF">2021-10-12T10:09:12Z</dcterms:created>
  <dcterms:modified xsi:type="dcterms:W3CDTF">2022-03-22T10:37:58Z</dcterms:modified>
</cp:coreProperties>
</file>